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61" r:id="rId2"/>
    <p:sldId id="699" r:id="rId3"/>
    <p:sldId id="696" r:id="rId4"/>
    <p:sldId id="706" r:id="rId5"/>
    <p:sldId id="707" r:id="rId6"/>
    <p:sldId id="708" r:id="rId7"/>
    <p:sldId id="709" r:id="rId8"/>
    <p:sldId id="710" r:id="rId9"/>
    <p:sldId id="711" r:id="rId10"/>
    <p:sldId id="712" r:id="rId11"/>
    <p:sldId id="713" r:id="rId12"/>
    <p:sldId id="714" r:id="rId13"/>
    <p:sldId id="715" r:id="rId14"/>
    <p:sldId id="716" r:id="rId15"/>
    <p:sldId id="717" r:id="rId16"/>
    <p:sldId id="718" r:id="rId17"/>
    <p:sldId id="719" r:id="rId18"/>
    <p:sldId id="720" r:id="rId19"/>
    <p:sldId id="721" r:id="rId20"/>
    <p:sldId id="722" r:id="rId21"/>
    <p:sldId id="723" r:id="rId22"/>
    <p:sldId id="724" r:id="rId23"/>
    <p:sldId id="695" r:id="rId24"/>
  </p:sldIdLst>
  <p:sldSz cx="20104100" cy="11309350"/>
  <p:notesSz cx="20104100" cy="1130935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42" userDrawn="1">
          <p15:clr>
            <a:srgbClr val="A4A3A4"/>
          </p15:clr>
        </p15:guide>
        <p15:guide id="2" pos="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15B012"/>
    <a:srgbClr val="FFFFFF"/>
    <a:srgbClr val="91A3B0"/>
    <a:srgbClr val="333333"/>
    <a:srgbClr val="0F316C"/>
    <a:srgbClr val="0071CE"/>
    <a:srgbClr val="17B69C"/>
    <a:srgbClr val="EDF1F5"/>
    <a:srgbClr val="C5D9E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7" autoAdjust="0"/>
    <p:restoredTop sz="93817" autoAdjust="0"/>
  </p:normalViewPr>
  <p:slideViewPr>
    <p:cSldViewPr>
      <p:cViewPr varScale="1">
        <p:scale>
          <a:sx n="68" d="100"/>
          <a:sy n="68" d="100"/>
        </p:scale>
        <p:origin x="-354" y="-114"/>
      </p:cViewPr>
      <p:guideLst>
        <p:guide orient="horz" pos="1642"/>
        <p:guide pos="908"/>
      </p:guideLst>
    </p:cSldViewPr>
  </p:slideViewPr>
  <p:notesTextViewPr>
    <p:cViewPr>
      <p:scale>
        <a:sx n="3" d="2"/>
        <a:sy n="3" d="2"/>
      </p:scale>
      <p:origin x="0" y="0"/>
    </p:cViewPr>
  </p:notesTextViewPr>
  <p:sorterViewPr>
    <p:cViewPr>
      <p:scale>
        <a:sx n="125" d="100"/>
        <a:sy n="125" d="100"/>
      </p:scale>
      <p:origin x="0" y="-2544"/>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atin typeface="IBM Plex Sans" panose="020B0503050203000203" pitchFamily="34" charset="0"/>
              </a:defRPr>
            </a:lvl1pPr>
          </a:lstStyle>
          <a:p>
            <a:endParaRPr lang="ru-RU" dirty="0"/>
          </a:p>
        </p:txBody>
      </p:sp>
      <p:sp>
        <p:nvSpPr>
          <p:cNvPr id="3" name="Дата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atin typeface="IBM Plex Sans" panose="020B0503050203000203" pitchFamily="34" charset="0"/>
              </a:defRPr>
            </a:lvl1pPr>
          </a:lstStyle>
          <a:p>
            <a:fld id="{15504EF5-1B61-4C08-BFDD-5C0D5AF73FD4}" type="datetimeFigureOut">
              <a:rPr lang="ru-RU" smtClean="0"/>
              <a:pPr/>
              <a:t>20.11.2023</a:t>
            </a:fld>
            <a:endParaRPr lang="ru-RU" dirty="0"/>
          </a:p>
        </p:txBody>
      </p:sp>
      <p:sp>
        <p:nvSpPr>
          <p:cNvPr id="4" name="Образ слайда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ижний колонтитул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atin typeface="IBM Plex Sans" panose="020B0503050203000203" pitchFamily="34" charset="0"/>
              </a:defRPr>
            </a:lvl1pPr>
          </a:lstStyle>
          <a:p>
            <a:endParaRPr lang="ru-RU" dirty="0"/>
          </a:p>
        </p:txBody>
      </p:sp>
      <p:sp>
        <p:nvSpPr>
          <p:cNvPr id="7" name="Номер слайда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atin typeface="IBM Plex Sans" panose="020B0503050203000203" pitchFamily="34" charset="0"/>
              </a:defRPr>
            </a:lvl1pPr>
          </a:lstStyle>
          <a:p>
            <a:fld id="{65D8CCBB-81F9-477D-A072-57A81C27A3A4}" type="slidenum">
              <a:rPr lang="ru-RU" smtClean="0"/>
              <a:pPr/>
              <a:t>‹#›</a:t>
            </a:fld>
            <a:endParaRPr lang="ru-RU" dirty="0"/>
          </a:p>
        </p:txBody>
      </p:sp>
    </p:spTree>
    <p:extLst>
      <p:ext uri="{BB962C8B-B14F-4D97-AF65-F5344CB8AC3E}">
        <p14:creationId xmlns:p14="http://schemas.microsoft.com/office/powerpoint/2010/main" xmlns="" val="3637103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BM Plex Sans" panose="020B0503050203000203" pitchFamily="34" charset="0"/>
        <a:ea typeface="+mn-ea"/>
        <a:cs typeface="+mn-cs"/>
      </a:defRPr>
    </a:lvl1pPr>
    <a:lvl2pPr marL="457200" algn="l" defTabSz="914400" rtl="0" eaLnBrk="1" latinLnBrk="0" hangingPunct="1">
      <a:defRPr sz="1200" kern="1200">
        <a:solidFill>
          <a:schemeClr val="tx1"/>
        </a:solidFill>
        <a:latin typeface="IBM Plex Sans" panose="020B0503050203000203" pitchFamily="34" charset="0"/>
        <a:ea typeface="+mn-ea"/>
        <a:cs typeface="+mn-cs"/>
      </a:defRPr>
    </a:lvl2pPr>
    <a:lvl3pPr marL="914400" algn="l" defTabSz="914400" rtl="0" eaLnBrk="1" latinLnBrk="0" hangingPunct="1">
      <a:defRPr sz="1200" kern="1200">
        <a:solidFill>
          <a:schemeClr val="tx1"/>
        </a:solidFill>
        <a:latin typeface="IBM Plex Sans" panose="020B0503050203000203" pitchFamily="34" charset="0"/>
        <a:ea typeface="+mn-ea"/>
        <a:cs typeface="+mn-cs"/>
      </a:defRPr>
    </a:lvl3pPr>
    <a:lvl4pPr marL="1371600" algn="l" defTabSz="914400" rtl="0" eaLnBrk="1" latinLnBrk="0" hangingPunct="1">
      <a:defRPr sz="1200" kern="1200">
        <a:solidFill>
          <a:schemeClr val="tx1"/>
        </a:solidFill>
        <a:latin typeface="IBM Plex Sans" panose="020B0503050203000203" pitchFamily="34" charset="0"/>
        <a:ea typeface="+mn-ea"/>
        <a:cs typeface="+mn-cs"/>
      </a:defRPr>
    </a:lvl4pPr>
    <a:lvl5pPr marL="1828800" algn="l" defTabSz="914400" rtl="0" eaLnBrk="1" latinLnBrk="0" hangingPunct="1">
      <a:defRPr sz="1200" kern="1200">
        <a:solidFill>
          <a:schemeClr val="tx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76999"/>
          </a:xfrm>
          <a:prstGeom prst="rect">
            <a:avLst/>
          </a:prstGeom>
        </p:spPr>
        <p:txBody>
          <a:bodyPr wrap="square" lIns="0" tIns="0" rIns="0" bIns="0">
            <a:spAutoFit/>
          </a:bodyPr>
          <a:lstStyle>
            <a:lvl1pPr>
              <a:defRPr>
                <a:latin typeface="IBM Plex Sans" panose="020B0503050203000203" pitchFamily="34" charset="0"/>
              </a:defRPr>
            </a:lvl1pPr>
          </a:lstStyle>
          <a:p>
            <a:endParaRPr dirty="0"/>
          </a:p>
        </p:txBody>
      </p:sp>
      <p:sp>
        <p:nvSpPr>
          <p:cNvPr id="3" name="Holder 3"/>
          <p:cNvSpPr>
            <a:spLocks noGrp="1"/>
          </p:cNvSpPr>
          <p:nvPr>
            <p:ph type="subTitle" idx="4"/>
          </p:nvPr>
        </p:nvSpPr>
        <p:spPr>
          <a:xfrm>
            <a:off x="3015615" y="6333236"/>
            <a:ext cx="14072870" cy="276999"/>
          </a:xfrm>
          <a:prstGeom prst="rect">
            <a:avLst/>
          </a:prstGeom>
        </p:spPr>
        <p:txBody>
          <a:bodyPr wrap="square" lIns="0" tIns="0" rIns="0" bIns="0">
            <a:spAutoFit/>
          </a:bodyPr>
          <a:lstStyle>
            <a:lvl1pPr>
              <a:defRPr>
                <a:latin typeface="IBM Plex Sans" panose="020B0503050203000203" pitchFamily="34" charset="0"/>
              </a:defRPr>
            </a:lvl1pPr>
          </a:lstStyle>
          <a:p>
            <a:endParaRPr dirty="0"/>
          </a:p>
        </p:txBody>
      </p:sp>
      <p:sp>
        <p:nvSpPr>
          <p:cNvPr id="4" name="Holder 4"/>
          <p:cNvSpPr>
            <a:spLocks noGrp="1"/>
          </p:cNvSpPr>
          <p:nvPr>
            <p:ph type="ftr" sz="quarter" idx="5"/>
          </p:nvPr>
        </p:nvSpPr>
        <p:spPr>
          <a:xfrm>
            <a:off x="6835394" y="10517696"/>
            <a:ext cx="6433312" cy="565467"/>
          </a:xfrm>
          <a:prstGeom prst="rect">
            <a:avLst/>
          </a:prstGeom>
        </p:spPr>
        <p:txBody>
          <a:bodyPr lIns="0" tIns="0" rIns="0" bIns="0"/>
          <a:lstStyle>
            <a:lvl1pPr algn="ctr">
              <a:defRPr>
                <a:solidFill>
                  <a:schemeClr val="tx1">
                    <a:tint val="75000"/>
                  </a:schemeClr>
                </a:solidFill>
                <a:latin typeface="IBM Plex Sans" panose="020B0503050203000203" pitchFamily="34" charset="0"/>
              </a:defRPr>
            </a:lvl1pPr>
          </a:lstStyle>
          <a:p>
            <a:endParaRPr lang="ru-RU" dirty="0"/>
          </a:p>
        </p:txBody>
      </p:sp>
      <p:sp>
        <p:nvSpPr>
          <p:cNvPr id="5" name="Holder 5"/>
          <p:cNvSpPr>
            <a:spLocks noGrp="1"/>
          </p:cNvSpPr>
          <p:nvPr>
            <p:ph type="dt" sz="half" idx="6"/>
          </p:nvPr>
        </p:nvSpPr>
        <p:spPr>
          <a:xfrm>
            <a:off x="1005205" y="10517696"/>
            <a:ext cx="4623943" cy="565467"/>
          </a:xfrm>
          <a:prstGeom prst="rect">
            <a:avLst/>
          </a:prstGeom>
        </p:spPr>
        <p:txBody>
          <a:bodyPr lIns="0" tIns="0" rIns="0" bIns="0"/>
          <a:lstStyle>
            <a:lvl1pPr algn="l">
              <a:defRPr>
                <a:solidFill>
                  <a:schemeClr val="tx1">
                    <a:tint val="75000"/>
                  </a:schemeClr>
                </a:solidFill>
                <a:latin typeface="IBM Plex Sans" panose="020B0503050203000203" pitchFamily="34" charset="0"/>
              </a:defRPr>
            </a:lvl1pPr>
          </a:lstStyle>
          <a:p>
            <a:fld id="{1D8BD707-D9CF-40AE-B4C6-C98DA3205C09}" type="datetimeFigureOut">
              <a:rPr lang="en-US" smtClean="0"/>
              <a:pPr/>
              <a:t>11/20/2023</a:t>
            </a:fld>
            <a:endParaRPr lang="en-US" dirty="0"/>
          </a:p>
        </p:txBody>
      </p:sp>
      <p:sp>
        <p:nvSpPr>
          <p:cNvPr id="6" name="Holder 6"/>
          <p:cNvSpPr>
            <a:spLocks noGrp="1"/>
          </p:cNvSpPr>
          <p:nvPr>
            <p:ph type="sldNum" sz="quarter" idx="7"/>
          </p:nvPr>
        </p:nvSpPr>
        <p:spPr>
          <a:xfrm>
            <a:off x="14474953" y="10517696"/>
            <a:ext cx="4623943" cy="565467"/>
          </a:xfrm>
          <a:prstGeom prst="rect">
            <a:avLst/>
          </a:prstGeom>
        </p:spPr>
        <p:txBody>
          <a:bodyPr lIns="0" tIns="0" rIns="0" bIns="0"/>
          <a:lstStyle>
            <a:lvl1pPr algn="r">
              <a:defRPr>
                <a:solidFill>
                  <a:schemeClr val="tx1">
                    <a:tint val="75000"/>
                  </a:schemeClr>
                </a:solidFill>
                <a:latin typeface="IBM Plex Sans" panose="020B0503050203000203" pitchFamily="34" charset="0"/>
              </a:defRPr>
            </a:lvl1pPr>
          </a:lstStyle>
          <a:p>
            <a:fld id="{B6F15528-21DE-4FAA-801E-634DDDAF4B2B}" type="slidenum">
              <a:rPr lang="ru-RU" smtClean="0"/>
              <a:pPr/>
              <a:t>‹#›</a:t>
            </a:fld>
            <a:endParaRPr lang="ru-RU"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491004" y="1399796"/>
            <a:ext cx="13122090" cy="704214"/>
          </a:xfrm>
          <a:prstGeom prst="rect">
            <a:avLst/>
          </a:prstGeom>
        </p:spPr>
        <p:txBody>
          <a:bodyPr lIns="0" tIns="0" rIns="0" bIns="0"/>
          <a:lstStyle>
            <a:lvl1pPr>
              <a:defRPr sz="4450" b="0" i="0">
                <a:solidFill>
                  <a:srgbClr val="60269E"/>
                </a:solidFill>
                <a:latin typeface="IBM Plex Sans" panose="020B0503050203000203" pitchFamily="34" charset="0"/>
                <a:cs typeface="IBM Plex Sans" panose="020B0503050203000203" pitchFamily="34" charset="0"/>
              </a:defRPr>
            </a:lvl1pPr>
          </a:lstStyle>
          <a:p>
            <a:endParaRPr dirty="0"/>
          </a:p>
        </p:txBody>
      </p:sp>
      <p:sp>
        <p:nvSpPr>
          <p:cNvPr id="3" name="Holder 3"/>
          <p:cNvSpPr>
            <a:spLocks noGrp="1"/>
          </p:cNvSpPr>
          <p:nvPr>
            <p:ph type="body" idx="1"/>
          </p:nvPr>
        </p:nvSpPr>
        <p:spPr>
          <a:xfrm>
            <a:off x="1413063" y="3203932"/>
            <a:ext cx="17277972" cy="5650230"/>
          </a:xfrm>
          <a:prstGeom prst="rect">
            <a:avLst/>
          </a:prstGeom>
        </p:spPr>
        <p:txBody>
          <a:bodyPr lIns="0" tIns="0" rIns="0" bIns="0"/>
          <a:lstStyle>
            <a:lvl1pPr>
              <a:defRPr b="0" i="0">
                <a:solidFill>
                  <a:schemeClr val="tx1"/>
                </a:solidFill>
                <a:latin typeface="IBM Plex Sans" panose="020B0503050203000203" pitchFamily="34" charset="0"/>
              </a:defRPr>
            </a:lvl1pPr>
          </a:lstStyle>
          <a:p>
            <a:endParaRPr dirty="0"/>
          </a:p>
        </p:txBody>
      </p:sp>
      <p:sp>
        <p:nvSpPr>
          <p:cNvPr id="4" name="Holder 4"/>
          <p:cNvSpPr>
            <a:spLocks noGrp="1"/>
          </p:cNvSpPr>
          <p:nvPr>
            <p:ph type="ftr" sz="quarter" idx="5"/>
          </p:nvPr>
        </p:nvSpPr>
        <p:spPr>
          <a:xfrm>
            <a:off x="6835394" y="10517696"/>
            <a:ext cx="6433312" cy="565467"/>
          </a:xfrm>
          <a:prstGeom prst="rect">
            <a:avLst/>
          </a:prstGeom>
        </p:spPr>
        <p:txBody>
          <a:bodyPr lIns="0" tIns="0" rIns="0" bIns="0"/>
          <a:lstStyle>
            <a:lvl1pPr algn="ctr">
              <a:defRPr>
                <a:solidFill>
                  <a:schemeClr val="tx1">
                    <a:tint val="75000"/>
                  </a:schemeClr>
                </a:solidFill>
                <a:latin typeface="IBM Plex Sans" panose="020B0503050203000203" pitchFamily="34" charset="0"/>
              </a:defRPr>
            </a:lvl1pPr>
          </a:lstStyle>
          <a:p>
            <a:endParaRPr lang="ru-RU" dirty="0"/>
          </a:p>
        </p:txBody>
      </p:sp>
      <p:sp>
        <p:nvSpPr>
          <p:cNvPr id="5" name="Holder 5"/>
          <p:cNvSpPr>
            <a:spLocks noGrp="1"/>
          </p:cNvSpPr>
          <p:nvPr>
            <p:ph type="dt" sz="half" idx="6"/>
          </p:nvPr>
        </p:nvSpPr>
        <p:spPr>
          <a:xfrm>
            <a:off x="1005205" y="10517696"/>
            <a:ext cx="4623943" cy="565467"/>
          </a:xfrm>
          <a:prstGeom prst="rect">
            <a:avLst/>
          </a:prstGeom>
        </p:spPr>
        <p:txBody>
          <a:bodyPr lIns="0" tIns="0" rIns="0" bIns="0"/>
          <a:lstStyle>
            <a:lvl1pPr algn="l">
              <a:defRPr>
                <a:solidFill>
                  <a:schemeClr val="tx1">
                    <a:tint val="75000"/>
                  </a:schemeClr>
                </a:solidFill>
                <a:latin typeface="IBM Plex Sans" panose="020B0503050203000203" pitchFamily="34" charset="0"/>
              </a:defRPr>
            </a:lvl1pPr>
          </a:lstStyle>
          <a:p>
            <a:fld id="{1D8BD707-D9CF-40AE-B4C6-C98DA3205C09}" type="datetimeFigureOut">
              <a:rPr lang="en-US" smtClean="0"/>
              <a:pPr/>
              <a:t>11/20/2023</a:t>
            </a:fld>
            <a:endParaRPr lang="en-US" dirty="0"/>
          </a:p>
        </p:txBody>
      </p:sp>
      <p:sp>
        <p:nvSpPr>
          <p:cNvPr id="6" name="Holder 6"/>
          <p:cNvSpPr>
            <a:spLocks noGrp="1"/>
          </p:cNvSpPr>
          <p:nvPr>
            <p:ph type="sldNum" sz="quarter" idx="7"/>
          </p:nvPr>
        </p:nvSpPr>
        <p:spPr>
          <a:xfrm>
            <a:off x="14474953" y="10517696"/>
            <a:ext cx="4623943" cy="565467"/>
          </a:xfrm>
          <a:prstGeom prst="rect">
            <a:avLst/>
          </a:prstGeom>
        </p:spPr>
        <p:txBody>
          <a:bodyPr lIns="0" tIns="0" rIns="0" bIns="0"/>
          <a:lstStyle>
            <a:lvl1pPr algn="r">
              <a:defRPr>
                <a:solidFill>
                  <a:schemeClr val="tx1">
                    <a:tint val="75000"/>
                  </a:schemeClr>
                </a:solidFill>
                <a:latin typeface="IBM Plex Sans" panose="020B0503050203000203" pitchFamily="34" charset="0"/>
              </a:defRPr>
            </a:lvl1pPr>
          </a:lstStyle>
          <a:p>
            <a:fld id="{B6F15528-21DE-4FAA-801E-634DDDAF4B2B}" type="slidenum">
              <a:rPr lang="ru-RU" smtClean="0"/>
              <a:pPr/>
              <a:t>‹#›</a:t>
            </a:fld>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491004" y="1399796"/>
            <a:ext cx="13122090" cy="704214"/>
          </a:xfrm>
          <a:prstGeom prst="rect">
            <a:avLst/>
          </a:prstGeom>
        </p:spPr>
        <p:txBody>
          <a:bodyPr lIns="0" tIns="0" rIns="0" bIns="0"/>
          <a:lstStyle>
            <a:lvl1pPr>
              <a:defRPr sz="4450" b="0" i="0">
                <a:solidFill>
                  <a:srgbClr val="60269E"/>
                </a:solidFill>
                <a:latin typeface="IBM Plex Sans" panose="020B0503050203000203" pitchFamily="34" charset="0"/>
                <a:cs typeface="IBM Plex Sans" panose="020B0503050203000203" pitchFamily="34" charset="0"/>
              </a:defRPr>
            </a:lvl1pPr>
          </a:lstStyle>
          <a:p>
            <a:endParaRPr dirty="0"/>
          </a:p>
        </p:txBody>
      </p:sp>
      <p:sp>
        <p:nvSpPr>
          <p:cNvPr id="3" name="Holder 3"/>
          <p:cNvSpPr>
            <a:spLocks noGrp="1"/>
          </p:cNvSpPr>
          <p:nvPr>
            <p:ph sz="half" idx="2"/>
          </p:nvPr>
        </p:nvSpPr>
        <p:spPr>
          <a:xfrm>
            <a:off x="1413063" y="2738131"/>
            <a:ext cx="6891020" cy="400110"/>
          </a:xfrm>
          <a:prstGeom prst="rect">
            <a:avLst/>
          </a:prstGeom>
        </p:spPr>
        <p:txBody>
          <a:bodyPr wrap="square" lIns="0" tIns="0" rIns="0" bIns="0">
            <a:spAutoFit/>
          </a:bodyPr>
          <a:lstStyle>
            <a:lvl1pPr>
              <a:defRPr sz="2600" b="0" i="0">
                <a:solidFill>
                  <a:schemeClr val="tx1"/>
                </a:solidFill>
                <a:latin typeface="IBM Plex Sans" panose="020B0503050203000203" pitchFamily="34" charset="0"/>
                <a:cs typeface="IBM Plex Sans" panose="020B0503050203000203" pitchFamily="34" charset="0"/>
              </a:defRPr>
            </a:lvl1pPr>
          </a:lstStyle>
          <a:p>
            <a:endParaRPr dirty="0"/>
          </a:p>
        </p:txBody>
      </p:sp>
      <p:sp>
        <p:nvSpPr>
          <p:cNvPr id="4" name="Holder 4"/>
          <p:cNvSpPr>
            <a:spLocks noGrp="1"/>
          </p:cNvSpPr>
          <p:nvPr>
            <p:ph sz="half" idx="3"/>
          </p:nvPr>
        </p:nvSpPr>
        <p:spPr>
          <a:xfrm>
            <a:off x="10353611" y="2601150"/>
            <a:ext cx="8745284" cy="276999"/>
          </a:xfrm>
          <a:prstGeom prst="rect">
            <a:avLst/>
          </a:prstGeom>
        </p:spPr>
        <p:txBody>
          <a:bodyPr wrap="square" lIns="0" tIns="0" rIns="0" bIns="0">
            <a:spAutoFit/>
          </a:bodyPr>
          <a:lstStyle>
            <a:lvl1pPr>
              <a:defRPr>
                <a:latin typeface="IBM Plex Sans" panose="020B0503050203000203" pitchFamily="34" charset="0"/>
              </a:defRPr>
            </a:lvl1pPr>
          </a:lstStyle>
          <a:p>
            <a:endParaRPr dirty="0"/>
          </a:p>
        </p:txBody>
      </p:sp>
      <p:sp>
        <p:nvSpPr>
          <p:cNvPr id="5" name="Holder 5"/>
          <p:cNvSpPr>
            <a:spLocks noGrp="1"/>
          </p:cNvSpPr>
          <p:nvPr>
            <p:ph type="ftr" sz="quarter" idx="5"/>
          </p:nvPr>
        </p:nvSpPr>
        <p:spPr>
          <a:xfrm>
            <a:off x="6835394" y="10517696"/>
            <a:ext cx="6433312" cy="565467"/>
          </a:xfrm>
          <a:prstGeom prst="rect">
            <a:avLst/>
          </a:prstGeom>
        </p:spPr>
        <p:txBody>
          <a:bodyPr lIns="0" tIns="0" rIns="0" bIns="0"/>
          <a:lstStyle>
            <a:lvl1pPr algn="ctr">
              <a:defRPr>
                <a:solidFill>
                  <a:schemeClr val="tx1">
                    <a:tint val="75000"/>
                  </a:schemeClr>
                </a:solidFill>
                <a:latin typeface="IBM Plex Sans" panose="020B0503050203000203" pitchFamily="34" charset="0"/>
              </a:defRPr>
            </a:lvl1pPr>
          </a:lstStyle>
          <a:p>
            <a:endParaRPr lang="ru-RU" dirty="0"/>
          </a:p>
        </p:txBody>
      </p:sp>
      <p:sp>
        <p:nvSpPr>
          <p:cNvPr id="6" name="Holder 6"/>
          <p:cNvSpPr>
            <a:spLocks noGrp="1"/>
          </p:cNvSpPr>
          <p:nvPr>
            <p:ph type="dt" sz="half" idx="6"/>
          </p:nvPr>
        </p:nvSpPr>
        <p:spPr>
          <a:xfrm>
            <a:off x="1005205" y="10517696"/>
            <a:ext cx="4623943" cy="565467"/>
          </a:xfrm>
          <a:prstGeom prst="rect">
            <a:avLst/>
          </a:prstGeom>
        </p:spPr>
        <p:txBody>
          <a:bodyPr lIns="0" tIns="0" rIns="0" bIns="0"/>
          <a:lstStyle>
            <a:lvl1pPr algn="l">
              <a:defRPr>
                <a:solidFill>
                  <a:schemeClr val="tx1">
                    <a:tint val="75000"/>
                  </a:schemeClr>
                </a:solidFill>
                <a:latin typeface="IBM Plex Sans" panose="020B0503050203000203" pitchFamily="34" charset="0"/>
              </a:defRPr>
            </a:lvl1pPr>
          </a:lstStyle>
          <a:p>
            <a:fld id="{1D8BD707-D9CF-40AE-B4C6-C98DA3205C09}" type="datetimeFigureOut">
              <a:rPr lang="en-US" smtClean="0"/>
              <a:pPr/>
              <a:t>11/20/2023</a:t>
            </a:fld>
            <a:endParaRPr lang="en-US" dirty="0"/>
          </a:p>
        </p:txBody>
      </p:sp>
      <p:sp>
        <p:nvSpPr>
          <p:cNvPr id="7" name="Holder 7"/>
          <p:cNvSpPr>
            <a:spLocks noGrp="1"/>
          </p:cNvSpPr>
          <p:nvPr>
            <p:ph type="sldNum" sz="quarter" idx="7"/>
          </p:nvPr>
        </p:nvSpPr>
        <p:spPr>
          <a:xfrm>
            <a:off x="14474953" y="10517696"/>
            <a:ext cx="4623943" cy="565467"/>
          </a:xfrm>
          <a:prstGeom prst="rect">
            <a:avLst/>
          </a:prstGeom>
        </p:spPr>
        <p:txBody>
          <a:bodyPr lIns="0" tIns="0" rIns="0" bIns="0"/>
          <a:lstStyle>
            <a:lvl1pPr algn="r">
              <a:defRPr>
                <a:solidFill>
                  <a:schemeClr val="tx1">
                    <a:tint val="75000"/>
                  </a:schemeClr>
                </a:solidFill>
                <a:latin typeface="IBM Plex Sans" panose="020B0503050203000203" pitchFamily="34" charset="0"/>
              </a:defRPr>
            </a:lvl1pPr>
          </a:lstStyle>
          <a:p>
            <a:fld id="{B6F15528-21DE-4FAA-801E-634DDDAF4B2B}" type="slidenum">
              <a:rPr lang="ru-RU" smtClean="0"/>
              <a:pPr/>
              <a:t>‹#›</a:t>
            </a:fld>
            <a:endParaRPr lang="ru-R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491004" y="1399796"/>
            <a:ext cx="13122090" cy="704214"/>
          </a:xfrm>
          <a:prstGeom prst="rect">
            <a:avLst/>
          </a:prstGeom>
        </p:spPr>
        <p:txBody>
          <a:bodyPr lIns="0" tIns="0" rIns="0" bIns="0"/>
          <a:lstStyle>
            <a:lvl1pPr>
              <a:defRPr sz="4450" b="0" i="0">
                <a:solidFill>
                  <a:srgbClr val="60269E"/>
                </a:solidFill>
                <a:latin typeface="IBM Plex Sans" panose="020B0503050203000203" pitchFamily="34" charset="0"/>
                <a:cs typeface="IBM Plex Sans" panose="020B0503050203000203" pitchFamily="34" charset="0"/>
              </a:defRPr>
            </a:lvl1pPr>
          </a:lstStyle>
          <a:p>
            <a:endParaRPr dirty="0"/>
          </a:p>
        </p:txBody>
      </p:sp>
      <p:sp>
        <p:nvSpPr>
          <p:cNvPr id="3" name="Holder 3"/>
          <p:cNvSpPr>
            <a:spLocks noGrp="1"/>
          </p:cNvSpPr>
          <p:nvPr>
            <p:ph type="ftr" sz="quarter" idx="5"/>
          </p:nvPr>
        </p:nvSpPr>
        <p:spPr>
          <a:xfrm>
            <a:off x="6835394" y="10517696"/>
            <a:ext cx="6433312" cy="565467"/>
          </a:xfrm>
          <a:prstGeom prst="rect">
            <a:avLst/>
          </a:prstGeom>
        </p:spPr>
        <p:txBody>
          <a:bodyPr lIns="0" tIns="0" rIns="0" bIns="0"/>
          <a:lstStyle>
            <a:lvl1pPr algn="ctr">
              <a:defRPr>
                <a:solidFill>
                  <a:schemeClr val="tx1">
                    <a:tint val="75000"/>
                  </a:schemeClr>
                </a:solidFill>
                <a:latin typeface="IBM Plex Sans" panose="020B0503050203000203" pitchFamily="34" charset="0"/>
              </a:defRPr>
            </a:lvl1pPr>
          </a:lstStyle>
          <a:p>
            <a:endParaRPr lang="ru-RU" dirty="0"/>
          </a:p>
        </p:txBody>
      </p:sp>
      <p:sp>
        <p:nvSpPr>
          <p:cNvPr id="4" name="Holder 4"/>
          <p:cNvSpPr>
            <a:spLocks noGrp="1"/>
          </p:cNvSpPr>
          <p:nvPr>
            <p:ph type="dt" sz="half" idx="6"/>
          </p:nvPr>
        </p:nvSpPr>
        <p:spPr>
          <a:xfrm>
            <a:off x="1005205" y="10517696"/>
            <a:ext cx="4623943" cy="565467"/>
          </a:xfrm>
          <a:prstGeom prst="rect">
            <a:avLst/>
          </a:prstGeom>
        </p:spPr>
        <p:txBody>
          <a:bodyPr lIns="0" tIns="0" rIns="0" bIns="0"/>
          <a:lstStyle>
            <a:lvl1pPr algn="l">
              <a:defRPr>
                <a:solidFill>
                  <a:schemeClr val="tx1">
                    <a:tint val="75000"/>
                  </a:schemeClr>
                </a:solidFill>
                <a:latin typeface="IBM Plex Sans" panose="020B0503050203000203" pitchFamily="34" charset="0"/>
              </a:defRPr>
            </a:lvl1pPr>
          </a:lstStyle>
          <a:p>
            <a:fld id="{1D8BD707-D9CF-40AE-B4C6-C98DA3205C09}" type="datetimeFigureOut">
              <a:rPr lang="en-US" smtClean="0"/>
              <a:pPr/>
              <a:t>11/20/2023</a:t>
            </a:fld>
            <a:endParaRPr lang="en-US" dirty="0"/>
          </a:p>
        </p:txBody>
      </p:sp>
      <p:sp>
        <p:nvSpPr>
          <p:cNvPr id="5" name="Holder 5"/>
          <p:cNvSpPr>
            <a:spLocks noGrp="1"/>
          </p:cNvSpPr>
          <p:nvPr>
            <p:ph type="sldNum" sz="quarter" idx="7"/>
          </p:nvPr>
        </p:nvSpPr>
        <p:spPr>
          <a:xfrm>
            <a:off x="14474953" y="10517696"/>
            <a:ext cx="4623943" cy="565467"/>
          </a:xfrm>
          <a:prstGeom prst="rect">
            <a:avLst/>
          </a:prstGeom>
        </p:spPr>
        <p:txBody>
          <a:bodyPr lIns="0" tIns="0" rIns="0" bIns="0"/>
          <a:lstStyle>
            <a:lvl1pPr algn="r">
              <a:defRPr>
                <a:solidFill>
                  <a:schemeClr val="tx1">
                    <a:tint val="75000"/>
                  </a:schemeClr>
                </a:solidFill>
                <a:latin typeface="IBM Plex Sans" panose="020B0503050203000203" pitchFamily="34" charset="0"/>
              </a:defRPr>
            </a:lvl1pPr>
          </a:lstStyle>
          <a:p>
            <a:fld id="{B6F15528-21DE-4FAA-801E-634DDDAF4B2B}" type="slidenum">
              <a:rPr lang="ru-RU" smtClean="0"/>
              <a:pPr/>
              <a:t>‹#›</a:t>
            </a:fld>
            <a:endParaRPr lang="ru-R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6835394" y="10517696"/>
            <a:ext cx="6433312" cy="565467"/>
          </a:xfrm>
          <a:prstGeom prst="rect">
            <a:avLst/>
          </a:prstGeom>
        </p:spPr>
        <p:txBody>
          <a:bodyPr lIns="0" tIns="0" rIns="0" bIns="0"/>
          <a:lstStyle>
            <a:lvl1pPr algn="ctr">
              <a:defRPr>
                <a:solidFill>
                  <a:schemeClr val="tx1">
                    <a:tint val="75000"/>
                  </a:schemeClr>
                </a:solidFill>
                <a:latin typeface="IBM Plex Sans" panose="020B0503050203000203" pitchFamily="34" charset="0"/>
              </a:defRPr>
            </a:lvl1pPr>
          </a:lstStyle>
          <a:p>
            <a:endParaRPr lang="ru-RU" dirty="0"/>
          </a:p>
        </p:txBody>
      </p:sp>
      <p:sp>
        <p:nvSpPr>
          <p:cNvPr id="3" name="Holder 3"/>
          <p:cNvSpPr>
            <a:spLocks noGrp="1"/>
          </p:cNvSpPr>
          <p:nvPr>
            <p:ph type="dt" sz="half" idx="6"/>
          </p:nvPr>
        </p:nvSpPr>
        <p:spPr>
          <a:xfrm>
            <a:off x="1005205" y="10517696"/>
            <a:ext cx="4623943" cy="565467"/>
          </a:xfrm>
          <a:prstGeom prst="rect">
            <a:avLst/>
          </a:prstGeom>
        </p:spPr>
        <p:txBody>
          <a:bodyPr lIns="0" tIns="0" rIns="0" bIns="0"/>
          <a:lstStyle>
            <a:lvl1pPr algn="l">
              <a:defRPr>
                <a:solidFill>
                  <a:schemeClr val="tx1">
                    <a:tint val="75000"/>
                  </a:schemeClr>
                </a:solidFill>
                <a:latin typeface="IBM Plex Sans" panose="020B0503050203000203" pitchFamily="34" charset="0"/>
              </a:defRPr>
            </a:lvl1pPr>
          </a:lstStyle>
          <a:p>
            <a:fld id="{1D8BD707-D9CF-40AE-B4C6-C98DA3205C09}" type="datetimeFigureOut">
              <a:rPr lang="en-US" smtClean="0"/>
              <a:pPr/>
              <a:t>11/20/2023</a:t>
            </a:fld>
            <a:endParaRPr lang="en-US" dirty="0"/>
          </a:p>
        </p:txBody>
      </p:sp>
      <p:sp>
        <p:nvSpPr>
          <p:cNvPr id="4" name="Holder 4"/>
          <p:cNvSpPr>
            <a:spLocks noGrp="1"/>
          </p:cNvSpPr>
          <p:nvPr>
            <p:ph type="sldNum" sz="quarter" idx="7"/>
          </p:nvPr>
        </p:nvSpPr>
        <p:spPr>
          <a:xfrm>
            <a:off x="14474953" y="10517696"/>
            <a:ext cx="4623943" cy="565467"/>
          </a:xfrm>
          <a:prstGeom prst="rect">
            <a:avLst/>
          </a:prstGeom>
        </p:spPr>
        <p:txBody>
          <a:bodyPr lIns="0" tIns="0" rIns="0" bIns="0"/>
          <a:lstStyle>
            <a:lvl1pPr algn="r">
              <a:defRPr>
                <a:solidFill>
                  <a:schemeClr val="tx1">
                    <a:tint val="75000"/>
                  </a:schemeClr>
                </a:solidFill>
                <a:latin typeface="IBM Plex Sans" panose="020B0503050203000203" pitchFamily="34" charset="0"/>
              </a:defRPr>
            </a:lvl1pPr>
          </a:lstStyle>
          <a:p>
            <a:fld id="{B6F15528-21DE-4FAA-801E-634DDDAF4B2B}" type="slidenum">
              <a:rPr lang="ru-RU" smtClean="0"/>
              <a:pPr/>
              <a:t>‹#›</a:t>
            </a:fld>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xmlns="" id="{8A8F96F0-52B2-3548-85EC-33CD486C79CF}"/>
              </a:ext>
            </a:extLst>
          </p:cNvPr>
          <p:cNvSpPr>
            <a:spLocks noGrp="1"/>
          </p:cNvSpPr>
          <p:nvPr>
            <p:ph type="dt" sz="half" idx="10"/>
          </p:nvPr>
        </p:nvSpPr>
        <p:spPr>
          <a:xfrm>
            <a:off x="1005205" y="10517696"/>
            <a:ext cx="4623943" cy="276999"/>
          </a:xfrm>
          <a:prstGeom prst="rect">
            <a:avLst/>
          </a:prstGeom>
        </p:spPr>
        <p:txBody>
          <a:bodyPr/>
          <a:lstStyle>
            <a:lvl1pPr>
              <a:defRPr>
                <a:latin typeface="IBM Plex Sans" panose="020B0503050203000203" pitchFamily="34" charset="0"/>
              </a:defRPr>
            </a:lvl1pPr>
          </a:lstStyle>
          <a:p>
            <a:fld id="{A81BE1BD-7540-D444-8052-425E56B8FEB1}" type="datetimeFigureOut">
              <a:rPr lang="ru-RU" smtClean="0"/>
              <a:pPr/>
              <a:t>20.11.2023</a:t>
            </a:fld>
            <a:endParaRPr lang="ru-RU" dirty="0"/>
          </a:p>
        </p:txBody>
      </p:sp>
      <p:sp>
        <p:nvSpPr>
          <p:cNvPr id="3" name="Нижний колонтитул 2">
            <a:extLst>
              <a:ext uri="{FF2B5EF4-FFF2-40B4-BE49-F238E27FC236}">
                <a16:creationId xmlns:a16="http://schemas.microsoft.com/office/drawing/2014/main" xmlns="" id="{C872D519-3666-1E42-93C6-D9A9D243764B}"/>
              </a:ext>
            </a:extLst>
          </p:cNvPr>
          <p:cNvSpPr>
            <a:spLocks noGrp="1"/>
          </p:cNvSpPr>
          <p:nvPr>
            <p:ph type="ftr" sz="quarter" idx="11"/>
          </p:nvPr>
        </p:nvSpPr>
        <p:spPr>
          <a:xfrm>
            <a:off x="6835394" y="10517696"/>
            <a:ext cx="6433312" cy="276999"/>
          </a:xfrm>
          <a:prstGeom prst="rect">
            <a:avLst/>
          </a:prstGeom>
        </p:spPr>
        <p:txBody>
          <a:bodyPr/>
          <a:lstStyle>
            <a:lvl1pPr>
              <a:defRPr>
                <a:latin typeface="IBM Plex Sans" panose="020B0503050203000203" pitchFamily="34" charset="0"/>
              </a:defRPr>
            </a:lvl1pPr>
          </a:lstStyle>
          <a:p>
            <a:endParaRPr lang="ru-RU" dirty="0"/>
          </a:p>
        </p:txBody>
      </p:sp>
      <p:sp>
        <p:nvSpPr>
          <p:cNvPr id="4" name="Номер слайда 3">
            <a:extLst>
              <a:ext uri="{FF2B5EF4-FFF2-40B4-BE49-F238E27FC236}">
                <a16:creationId xmlns:a16="http://schemas.microsoft.com/office/drawing/2014/main" xmlns="" id="{04145512-48B7-094A-9A6E-742F27D06134}"/>
              </a:ext>
            </a:extLst>
          </p:cNvPr>
          <p:cNvSpPr>
            <a:spLocks noGrp="1"/>
          </p:cNvSpPr>
          <p:nvPr>
            <p:ph type="sldNum" sz="quarter" idx="12"/>
          </p:nvPr>
        </p:nvSpPr>
        <p:spPr>
          <a:xfrm>
            <a:off x="14474953" y="10517696"/>
            <a:ext cx="4623943" cy="276999"/>
          </a:xfrm>
          <a:prstGeom prst="rect">
            <a:avLst/>
          </a:prstGeom>
        </p:spPr>
        <p:txBody>
          <a:bodyPr/>
          <a:lstStyle>
            <a:lvl1pPr>
              <a:defRPr>
                <a:latin typeface="IBM Plex Sans" panose="020B0503050203000203" pitchFamily="34" charset="0"/>
              </a:defRPr>
            </a:lvl1pPr>
          </a:lstStyle>
          <a:p>
            <a:fld id="{98F9EA06-3FC5-B745-8466-F660D6235FA0}" type="slidenum">
              <a:rPr lang="ru-RU" smtClean="0"/>
              <a:pPr/>
              <a:t>‹#›</a:t>
            </a:fld>
            <a:endParaRPr lang="ru-RU" dirty="0"/>
          </a:p>
        </p:txBody>
      </p:sp>
    </p:spTree>
    <p:extLst>
      <p:ext uri="{BB962C8B-B14F-4D97-AF65-F5344CB8AC3E}">
        <p14:creationId xmlns:p14="http://schemas.microsoft.com/office/powerpoint/2010/main" xmlns="" val="13347573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jpe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xmlns="" id="{6DDBE326-5DAD-4AA4-A5DD-2905A8537C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291" y="0"/>
            <a:ext cx="20100085" cy="11309350"/>
          </a:xfrm>
          <a:prstGeom prst="rect">
            <a:avLst/>
          </a:prstGeom>
        </p:spPr>
      </p:pic>
      <p:sp>
        <p:nvSpPr>
          <p:cNvPr id="6" name="TextBox 5">
            <a:extLst>
              <a:ext uri="{FF2B5EF4-FFF2-40B4-BE49-F238E27FC236}">
                <a16:creationId xmlns:a16="http://schemas.microsoft.com/office/drawing/2014/main" xmlns="" id="{AE314C35-31F5-4D24-AFEC-7A7466F7D364}"/>
              </a:ext>
            </a:extLst>
          </p:cNvPr>
          <p:cNvSpPr txBox="1"/>
          <p:nvPr/>
        </p:nvSpPr>
        <p:spPr>
          <a:xfrm>
            <a:off x="831850" y="3825875"/>
            <a:ext cx="7996464" cy="3970318"/>
          </a:xfrm>
          <a:prstGeom prst="rect">
            <a:avLst/>
          </a:prstGeom>
          <a:noFill/>
        </p:spPr>
        <p:txBody>
          <a:bodyPr wrap="square" rtlCol="0">
            <a:spAutoFit/>
          </a:bodyPr>
          <a:lstStyle/>
          <a:p>
            <a:r>
              <a:rPr lang="ru-RU" sz="3600" dirty="0" smtClean="0">
                <a:latin typeface="IBM Plex Sans" charset="0"/>
              </a:rPr>
              <a:t>Тема: Разработка и тестирование приложения для анализа и прогнозирования метеорологических данных, влияющих на промышленные объекты, с использованием машинного обучения </a:t>
            </a:r>
            <a:endParaRPr lang="ru-RU" sz="3600" dirty="0">
              <a:solidFill>
                <a:schemeClr val="bg1"/>
              </a:solidFill>
              <a:latin typeface="IBM Plex Sans" charset="0"/>
            </a:endParaRPr>
          </a:p>
        </p:txBody>
      </p:sp>
      <p:pic>
        <p:nvPicPr>
          <p:cNvPr id="7" name="Рисунок 6" descr="Изображение выглядит как текст, Шрифт, снимок экрана, Графика&#10;&#10;Автоматически созданное описание">
            <a:extLst>
              <a:ext uri="{FF2B5EF4-FFF2-40B4-BE49-F238E27FC236}">
                <a16:creationId xmlns:a16="http://schemas.microsoft.com/office/drawing/2014/main" xmlns="" id="{AC6A7D47-1E62-8B7B-8650-960BE28D111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1600" y="1105200"/>
            <a:ext cx="2880000" cy="758857"/>
          </a:xfrm>
          <a:prstGeom prst="rect">
            <a:avLst/>
          </a:prstGeom>
        </p:spPr>
      </p:pic>
      <p:sp>
        <p:nvSpPr>
          <p:cNvPr id="11" name="TextBox 10">
            <a:extLst>
              <a:ext uri="{FF2B5EF4-FFF2-40B4-BE49-F238E27FC236}">
                <a16:creationId xmlns:a16="http://schemas.microsoft.com/office/drawing/2014/main" xmlns="" id="{AE314C35-31F5-4D24-AFEC-7A7466F7D364}"/>
              </a:ext>
            </a:extLst>
          </p:cNvPr>
          <p:cNvSpPr txBox="1"/>
          <p:nvPr/>
        </p:nvSpPr>
        <p:spPr>
          <a:xfrm>
            <a:off x="831850" y="2759075"/>
            <a:ext cx="7996464" cy="707886"/>
          </a:xfrm>
          <a:prstGeom prst="rect">
            <a:avLst/>
          </a:prstGeom>
          <a:noFill/>
        </p:spPr>
        <p:txBody>
          <a:bodyPr wrap="square" rtlCol="0">
            <a:spAutoFit/>
          </a:bodyPr>
          <a:lstStyle/>
          <a:p>
            <a:r>
              <a:rPr lang="ru-RU" sz="4000" b="1" dirty="0" smtClean="0">
                <a:latin typeface="IBM Plex Sans" charset="0"/>
              </a:rPr>
              <a:t>ИТОГОВАЯ АТТЕСТАЦИЯ</a:t>
            </a:r>
            <a:endParaRPr lang="ru-RU" sz="4000" dirty="0">
              <a:solidFill>
                <a:schemeClr val="bg1"/>
              </a:solidFill>
              <a:latin typeface="IBM Plex Sans" charset="0"/>
            </a:endParaRPr>
          </a:p>
        </p:txBody>
      </p:sp>
      <p:sp>
        <p:nvSpPr>
          <p:cNvPr id="13" name="object 4">
            <a:extLst>
              <a:ext uri="{FF2B5EF4-FFF2-40B4-BE49-F238E27FC236}">
                <a16:creationId xmlns:a16="http://schemas.microsoft.com/office/drawing/2014/main" xmlns="" id="{40774437-FE01-4D9A-896C-EBCBFB755936}"/>
              </a:ext>
            </a:extLst>
          </p:cNvPr>
          <p:cNvSpPr txBox="1"/>
          <p:nvPr/>
        </p:nvSpPr>
        <p:spPr>
          <a:xfrm>
            <a:off x="831850" y="8397875"/>
            <a:ext cx="7503432" cy="2014481"/>
          </a:xfrm>
          <a:prstGeom prst="rect">
            <a:avLst/>
          </a:prstGeom>
        </p:spPr>
        <p:txBody>
          <a:bodyPr vert="horz" wrap="square" lIns="0" tIns="19895" rIns="0" bIns="0" rtlCol="0">
            <a:spAutoFit/>
          </a:bodyPr>
          <a:lstStyle/>
          <a:p>
            <a:pPr marL="20942" marR="8377">
              <a:lnSpc>
                <a:spcPct val="120000"/>
              </a:lnSpc>
            </a:pPr>
            <a:r>
              <a:rPr lang="ru-RU" sz="2400" dirty="0" smtClean="0">
                <a:solidFill>
                  <a:srgbClr val="FFFFFF"/>
                </a:solidFill>
                <a:latin typeface="IBM Plex Sans" charset="0"/>
                <a:cs typeface="Times New Roman" panose="02020603050405020304" pitchFamily="18" charset="0"/>
              </a:rPr>
              <a:t>Автор работы:</a:t>
            </a:r>
            <a:endParaRPr lang="en-US" sz="2400" dirty="0" smtClean="0">
              <a:solidFill>
                <a:srgbClr val="FFFFFF"/>
              </a:solidFill>
              <a:latin typeface="IBM Plex Sans" charset="0"/>
              <a:cs typeface="Times New Roman" panose="02020603050405020304" pitchFamily="18" charset="0"/>
            </a:endParaRPr>
          </a:p>
          <a:p>
            <a:pPr marL="20942" marR="8377">
              <a:lnSpc>
                <a:spcPct val="120000"/>
              </a:lnSpc>
            </a:pPr>
            <a:r>
              <a:rPr lang="ru-RU" sz="2400" dirty="0" smtClean="0">
                <a:solidFill>
                  <a:srgbClr val="FFFFFF"/>
                </a:solidFill>
                <a:latin typeface="IBM Plex Sans" charset="0"/>
                <a:cs typeface="Times New Roman" panose="02020603050405020304" pitchFamily="18" charset="0"/>
              </a:rPr>
              <a:t>Сорокин Максим Евгеньевич</a:t>
            </a:r>
          </a:p>
          <a:p>
            <a:endParaRPr lang="ru-RU" sz="2400" dirty="0" smtClean="0">
              <a:solidFill>
                <a:schemeClr val="bg1"/>
              </a:solidFill>
              <a:latin typeface="IBM Plex Sans" charset="0"/>
            </a:endParaRPr>
          </a:p>
          <a:p>
            <a:r>
              <a:rPr lang="ru-RU" sz="2400" dirty="0" smtClean="0">
                <a:solidFill>
                  <a:schemeClr val="bg1"/>
                </a:solidFill>
                <a:latin typeface="IBM Plex Sans" charset="0"/>
              </a:rPr>
              <a:t>Руководитель:</a:t>
            </a:r>
          </a:p>
          <a:p>
            <a:r>
              <a:rPr lang="ru-RU" sz="2400" dirty="0" smtClean="0">
                <a:solidFill>
                  <a:schemeClr val="bg1"/>
                </a:solidFill>
                <a:latin typeface="IBM Plex Sans" charset="0"/>
              </a:rPr>
              <a:t>Корнеева Елена Игоревна</a:t>
            </a:r>
            <a:endParaRPr lang="ru-RU" sz="2400" dirty="0">
              <a:solidFill>
                <a:schemeClr val="bg1"/>
              </a:solidFill>
              <a:latin typeface="IBM Plex Sans" charset="0"/>
              <a:cs typeface="Times New Roman" panose="02020603050405020304" pitchFamily="18" charset="0"/>
            </a:endParaRPr>
          </a:p>
        </p:txBody>
      </p:sp>
      <p:sp>
        <p:nvSpPr>
          <p:cNvPr id="14" name="object 4">
            <a:extLst>
              <a:ext uri="{FF2B5EF4-FFF2-40B4-BE49-F238E27FC236}">
                <a16:creationId xmlns:a16="http://schemas.microsoft.com/office/drawing/2014/main" xmlns="" id="{40774437-FE01-4D9A-896C-EBCBFB755936}"/>
              </a:ext>
            </a:extLst>
          </p:cNvPr>
          <p:cNvSpPr txBox="1"/>
          <p:nvPr/>
        </p:nvSpPr>
        <p:spPr>
          <a:xfrm>
            <a:off x="0" y="10379075"/>
            <a:ext cx="20104100" cy="623781"/>
          </a:xfrm>
          <a:prstGeom prst="rect">
            <a:avLst/>
          </a:prstGeom>
        </p:spPr>
        <p:txBody>
          <a:bodyPr vert="horz" wrap="square" lIns="0" tIns="19895" rIns="0" bIns="0" rtlCol="0">
            <a:spAutoFit/>
          </a:bodyPr>
          <a:lstStyle/>
          <a:p>
            <a:pPr marL="20942" marR="8377" algn="ctr">
              <a:lnSpc>
                <a:spcPct val="120000"/>
              </a:lnSpc>
            </a:pPr>
            <a:r>
              <a:rPr lang="ru-RU" sz="3600" dirty="0" err="1" smtClean="0">
                <a:solidFill>
                  <a:srgbClr val="FFFFFF"/>
                </a:solidFill>
                <a:latin typeface="IBM Plex Sans" charset="0"/>
                <a:cs typeface="Times New Roman" panose="02020603050405020304" pitchFamily="18" charset="0"/>
              </a:rPr>
              <a:t>Иннополис</a:t>
            </a:r>
            <a:r>
              <a:rPr lang="ru-RU" sz="3600" dirty="0" smtClean="0">
                <a:solidFill>
                  <a:srgbClr val="FFFFFF"/>
                </a:solidFill>
                <a:latin typeface="IBM Plex Sans" charset="0"/>
                <a:cs typeface="Times New Roman" panose="02020603050405020304" pitchFamily="18" charset="0"/>
              </a:rPr>
              <a:t> </a:t>
            </a:r>
            <a:r>
              <a:rPr lang="en-US" sz="3600" dirty="0" smtClean="0">
                <a:solidFill>
                  <a:srgbClr val="FFFFFF"/>
                </a:solidFill>
                <a:latin typeface="IBM Plex Sans" charset="0"/>
                <a:cs typeface="Times New Roman" panose="02020603050405020304" pitchFamily="18" charset="0"/>
              </a:rPr>
              <a:t>2023</a:t>
            </a:r>
            <a:endParaRPr lang="ru-RU" sz="3600" dirty="0">
              <a:solidFill>
                <a:schemeClr val="bg1"/>
              </a:solidFill>
              <a:latin typeface="IBM Plex Sans" charset="0"/>
              <a:cs typeface="Times New Roman" panose="02020603050405020304" pitchFamily="18" charset="0"/>
            </a:endParaRPr>
          </a:p>
        </p:txBody>
      </p:sp>
    </p:spTree>
    <p:extLst>
      <p:ext uri="{BB962C8B-B14F-4D97-AF65-F5344CB8AC3E}">
        <p14:creationId xmlns:p14="http://schemas.microsoft.com/office/powerpoint/2010/main" xmlns="" val="3379243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xmlns="" id="{8EC10AF2-4779-4BEA-B303-B6B4873C11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20104100" cy="11304631"/>
          </a:xfrm>
          <a:prstGeom prst="rect">
            <a:avLst/>
          </a:prstGeom>
        </p:spPr>
      </p:pic>
      <p:sp>
        <p:nvSpPr>
          <p:cNvPr id="11" name="object 4">
            <a:extLst>
              <a:ext uri="{FF2B5EF4-FFF2-40B4-BE49-F238E27FC236}">
                <a16:creationId xmlns:a16="http://schemas.microsoft.com/office/drawing/2014/main" xmlns=""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Запуск базовых моделей машинного обучения</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a16="http://schemas.microsoft.com/office/drawing/2014/main" xmlns="" id="{92C88FE5-21D1-48F3-BA42-62CAAB8CE265}"/>
              </a:ext>
            </a:extLst>
          </p:cNvPr>
          <p:cNvSpPr txBox="1"/>
          <p:nvPr/>
        </p:nvSpPr>
        <p:spPr>
          <a:xfrm>
            <a:off x="831850" y="2073275"/>
            <a:ext cx="18364200" cy="223608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Данные также были разделены на тренировочную (80%), тестовую (10%) и </a:t>
            </a:r>
            <a:r>
              <a:rPr lang="ru-RU" sz="2400" dirty="0" err="1" smtClean="0">
                <a:latin typeface="IBM Plex Sans regular"/>
                <a:cs typeface="Times New Roman" panose="02020603050405020304" pitchFamily="18" charset="0"/>
              </a:rPr>
              <a:t>валидационную</a:t>
            </a:r>
            <a:r>
              <a:rPr lang="ru-RU" sz="2400" dirty="0" smtClean="0">
                <a:latin typeface="IBM Plex Sans regular"/>
                <a:cs typeface="Times New Roman" panose="02020603050405020304" pitchFamily="18" charset="0"/>
              </a:rPr>
              <a:t> (10%) выборку:</a:t>
            </a:r>
          </a:p>
          <a:p>
            <a:pPr marR="8377" indent="534988" algn="just"/>
            <a:endParaRPr lang="ru-RU" sz="2400" dirty="0" smtClean="0">
              <a:latin typeface="IBM Plex Sans regular"/>
              <a:cs typeface="Times New Roman" panose="02020603050405020304" pitchFamily="18" charset="0"/>
            </a:endParaRPr>
          </a:p>
          <a:p>
            <a:pPr marR="8377" indent="534988" algn="just"/>
            <a:endParaRPr lang="ru-RU" sz="2400" dirty="0" smtClean="0">
              <a:latin typeface="IBM Plex Sans regular"/>
              <a:cs typeface="Times New Roman" panose="02020603050405020304" pitchFamily="18" charset="0"/>
            </a:endParaRPr>
          </a:p>
          <a:p>
            <a:pPr marR="8377" indent="534988" algn="just"/>
            <a:endParaRPr lang="ru-RU" sz="2400" dirty="0" smtClean="0">
              <a:latin typeface="IBM Plex Sans regular"/>
              <a:cs typeface="Times New Roman" panose="02020603050405020304" pitchFamily="18" charset="0"/>
            </a:endParaRPr>
          </a:p>
          <a:p>
            <a:pPr marR="8377" indent="534988" algn="just"/>
            <a:endParaRPr lang="ru-RU" sz="2400" dirty="0" smtClean="0">
              <a:latin typeface="IBM Plex Sans regular"/>
              <a:cs typeface="Times New Roman" panose="02020603050405020304" pitchFamily="18" charset="0"/>
            </a:endParaRPr>
          </a:p>
          <a:p>
            <a:pPr marR="8377" indent="534988" algn="just"/>
            <a:r>
              <a:rPr lang="ru-RU" sz="2400" dirty="0" smtClean="0">
                <a:latin typeface="IBM Plex Sans regular"/>
                <a:cs typeface="Times New Roman" panose="02020603050405020304" pitchFamily="18" charset="0"/>
              </a:rPr>
              <a:t>Построен график тренировочных данных:</a:t>
            </a:r>
            <a:endParaRPr lang="ru-RU" sz="1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a16="http://schemas.microsoft.com/office/drawing/2014/main" xmlns="" id="{651800DA-7DA4-6A63-EA59-0974636CB53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502400" y="1159200"/>
            <a:ext cx="2556000" cy="598834"/>
          </a:xfrm>
          <a:prstGeom prst="rect">
            <a:avLst/>
          </a:prstGeom>
        </p:spPr>
      </p:pic>
      <p:pic>
        <p:nvPicPr>
          <p:cNvPr id="6146" name="Picture 2"/>
          <p:cNvPicPr>
            <a:picLocks noChangeAspect="1" noChangeArrowheads="1"/>
          </p:cNvPicPr>
          <p:nvPr/>
        </p:nvPicPr>
        <p:blipFill>
          <a:blip r:embed="rId4" cstate="print"/>
          <a:srcRect b="76720"/>
          <a:stretch>
            <a:fillRect/>
          </a:stretch>
        </p:blipFill>
        <p:spPr bwMode="auto">
          <a:xfrm>
            <a:off x="3498850" y="2682875"/>
            <a:ext cx="12448165" cy="990600"/>
          </a:xfrm>
          <a:prstGeom prst="rect">
            <a:avLst/>
          </a:prstGeom>
          <a:noFill/>
          <a:ln w="9525">
            <a:noFill/>
            <a:miter lim="800000"/>
            <a:headEnd/>
            <a:tailEnd/>
          </a:ln>
        </p:spPr>
      </p:pic>
      <p:pic>
        <p:nvPicPr>
          <p:cNvPr id="6147" name="Picture 3"/>
          <p:cNvPicPr>
            <a:picLocks noChangeAspect="1" noChangeArrowheads="1"/>
          </p:cNvPicPr>
          <p:nvPr/>
        </p:nvPicPr>
        <p:blipFill>
          <a:blip r:embed="rId5" cstate="print"/>
          <a:srcRect/>
          <a:stretch>
            <a:fillRect/>
          </a:stretch>
        </p:blipFill>
        <p:spPr bwMode="auto">
          <a:xfrm>
            <a:off x="3194050" y="4587875"/>
            <a:ext cx="13552487" cy="6315075"/>
          </a:xfrm>
          <a:prstGeom prst="rect">
            <a:avLst/>
          </a:prstGeom>
          <a:noFill/>
          <a:ln w="9525">
            <a:noFill/>
            <a:miter lim="800000"/>
            <a:headEnd/>
            <a:tailEnd/>
          </a:ln>
        </p:spPr>
      </p:pic>
    </p:spTree>
    <p:extLst>
      <p:ext uri="{BB962C8B-B14F-4D97-AF65-F5344CB8AC3E}">
        <p14:creationId xmlns:p14="http://schemas.microsoft.com/office/powerpoint/2010/main" xmlns="" val="1304338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xmlns="" id="{8EC10AF2-4779-4BEA-B303-B6B4873C11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4719"/>
            <a:ext cx="20104100" cy="11304631"/>
          </a:xfrm>
          <a:prstGeom prst="rect">
            <a:avLst/>
          </a:prstGeom>
        </p:spPr>
      </p:pic>
      <p:sp>
        <p:nvSpPr>
          <p:cNvPr id="11" name="object 4">
            <a:extLst>
              <a:ext uri="{FF2B5EF4-FFF2-40B4-BE49-F238E27FC236}">
                <a16:creationId xmlns:a16="http://schemas.microsoft.com/office/drawing/2014/main" xmlns=""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Запуск и оценка качества моделей машинного обучения</a:t>
            </a:r>
          </a:p>
        </p:txBody>
      </p:sp>
      <p:sp>
        <p:nvSpPr>
          <p:cNvPr id="9" name="object 4">
            <a:extLst>
              <a:ext uri="{FF2B5EF4-FFF2-40B4-BE49-F238E27FC236}">
                <a16:creationId xmlns:a16="http://schemas.microsoft.com/office/drawing/2014/main" xmlns="" id="{92C88FE5-21D1-48F3-BA42-62CAAB8CE265}"/>
              </a:ext>
            </a:extLst>
          </p:cNvPr>
          <p:cNvSpPr txBox="1"/>
          <p:nvPr/>
        </p:nvSpPr>
        <p:spPr>
          <a:xfrm>
            <a:off x="831850" y="2073275"/>
            <a:ext cx="18364200" cy="758753"/>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Произведен запуск обучения данных на алгоритмах: метод наименьших квадратов, случайный лес и метод ближайших соседей. Получены результаты коэффициента детерминации по </a:t>
            </a:r>
            <a:r>
              <a:rPr lang="en-US" sz="2400" dirty="0" smtClean="0">
                <a:latin typeface="IBM Plex Sans regular"/>
                <a:cs typeface="Times New Roman" panose="02020603050405020304" pitchFamily="18" charset="0"/>
              </a:rPr>
              <a:t>R</a:t>
            </a:r>
            <a:r>
              <a:rPr lang="ru-RU" sz="2400" dirty="0" smtClean="0">
                <a:latin typeface="IBM Plex Sans regular"/>
                <a:cs typeface="Times New Roman" panose="02020603050405020304" pitchFamily="18" charset="0"/>
              </a:rPr>
              <a:t> в квадрате.</a:t>
            </a:r>
          </a:p>
        </p:txBody>
      </p:sp>
      <p:pic>
        <p:nvPicPr>
          <p:cNvPr id="3" name="Рисунок 2" descr="Изображение выглядит как черный, темнота&#10;&#10;Автоматически созданное описание">
            <a:extLst>
              <a:ext uri="{FF2B5EF4-FFF2-40B4-BE49-F238E27FC236}">
                <a16:creationId xmlns:a16="http://schemas.microsoft.com/office/drawing/2014/main" xmlns="" id="{651800DA-7DA4-6A63-EA59-0974636CB53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502400" y="1159200"/>
            <a:ext cx="2556000" cy="598834"/>
          </a:xfrm>
          <a:prstGeom prst="rect">
            <a:avLst/>
          </a:prstGeom>
        </p:spPr>
      </p:pic>
      <p:pic>
        <p:nvPicPr>
          <p:cNvPr id="7170" name="Picture 2"/>
          <p:cNvPicPr>
            <a:picLocks noChangeAspect="1" noChangeArrowheads="1"/>
          </p:cNvPicPr>
          <p:nvPr/>
        </p:nvPicPr>
        <p:blipFill>
          <a:blip r:embed="rId4" cstate="print"/>
          <a:srcRect/>
          <a:stretch>
            <a:fillRect/>
          </a:stretch>
        </p:blipFill>
        <p:spPr bwMode="auto">
          <a:xfrm>
            <a:off x="1441450" y="3292475"/>
            <a:ext cx="4419600" cy="7515622"/>
          </a:xfrm>
          <a:prstGeom prst="rect">
            <a:avLst/>
          </a:prstGeom>
          <a:noFill/>
          <a:ln w="9525">
            <a:noFill/>
            <a:miter lim="800000"/>
            <a:headEnd/>
            <a:tailEnd/>
          </a:ln>
        </p:spPr>
      </p:pic>
      <p:pic>
        <p:nvPicPr>
          <p:cNvPr id="7171" name="Picture 3"/>
          <p:cNvPicPr>
            <a:picLocks noChangeAspect="1" noChangeArrowheads="1"/>
          </p:cNvPicPr>
          <p:nvPr/>
        </p:nvPicPr>
        <p:blipFill>
          <a:blip r:embed="rId5" cstate="print"/>
          <a:srcRect/>
          <a:stretch>
            <a:fillRect/>
          </a:stretch>
        </p:blipFill>
        <p:spPr bwMode="auto">
          <a:xfrm>
            <a:off x="7232650" y="3292475"/>
            <a:ext cx="11190287" cy="7561263"/>
          </a:xfrm>
          <a:prstGeom prst="rect">
            <a:avLst/>
          </a:prstGeom>
          <a:noFill/>
          <a:ln w="9525">
            <a:noFill/>
            <a:miter lim="800000"/>
            <a:headEnd/>
            <a:tailEnd/>
          </a:ln>
        </p:spPr>
      </p:pic>
    </p:spTree>
    <p:extLst>
      <p:ext uri="{BB962C8B-B14F-4D97-AF65-F5344CB8AC3E}">
        <p14:creationId xmlns:p14="http://schemas.microsoft.com/office/powerpoint/2010/main" xmlns="" val="1304338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xmlns="" id="{8EC10AF2-4779-4BEA-B303-B6B4873C11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4719"/>
            <a:ext cx="20104100" cy="11304631"/>
          </a:xfrm>
          <a:prstGeom prst="rect">
            <a:avLst/>
          </a:prstGeom>
        </p:spPr>
      </p:pic>
      <p:sp>
        <p:nvSpPr>
          <p:cNvPr id="11" name="object 4">
            <a:extLst>
              <a:ext uri="{FF2B5EF4-FFF2-40B4-BE49-F238E27FC236}">
                <a16:creationId xmlns:a16="http://schemas.microsoft.com/office/drawing/2014/main" xmlns=""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Запуск и оценка качества моделей машинного обучения</a:t>
            </a:r>
          </a:p>
        </p:txBody>
      </p:sp>
      <p:sp>
        <p:nvSpPr>
          <p:cNvPr id="9" name="object 4">
            <a:extLst>
              <a:ext uri="{FF2B5EF4-FFF2-40B4-BE49-F238E27FC236}">
                <a16:creationId xmlns:a16="http://schemas.microsoft.com/office/drawing/2014/main" xmlns="" id="{92C88FE5-21D1-48F3-BA42-62CAAB8CE265}"/>
              </a:ext>
            </a:extLst>
          </p:cNvPr>
          <p:cNvSpPr txBox="1"/>
          <p:nvPr/>
        </p:nvSpPr>
        <p:spPr>
          <a:xfrm>
            <a:off x="831850" y="2073275"/>
            <a:ext cx="18364200" cy="38942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Произведен анализ и обучение лучших признаков.</a:t>
            </a:r>
          </a:p>
        </p:txBody>
      </p:sp>
      <p:pic>
        <p:nvPicPr>
          <p:cNvPr id="3" name="Рисунок 2" descr="Изображение выглядит как черный, темнота&#10;&#10;Автоматически созданное описание">
            <a:extLst>
              <a:ext uri="{FF2B5EF4-FFF2-40B4-BE49-F238E27FC236}">
                <a16:creationId xmlns:a16="http://schemas.microsoft.com/office/drawing/2014/main" xmlns="" id="{651800DA-7DA4-6A63-EA59-0974636CB53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502400" y="1159200"/>
            <a:ext cx="2556000" cy="598834"/>
          </a:xfrm>
          <a:prstGeom prst="rect">
            <a:avLst/>
          </a:prstGeom>
        </p:spPr>
      </p:pic>
      <p:pic>
        <p:nvPicPr>
          <p:cNvPr id="8195" name="Picture 3"/>
          <p:cNvPicPr>
            <a:picLocks noChangeAspect="1" noChangeArrowheads="1"/>
          </p:cNvPicPr>
          <p:nvPr/>
        </p:nvPicPr>
        <p:blipFill>
          <a:blip r:embed="rId4" cstate="print"/>
          <a:srcRect/>
          <a:stretch>
            <a:fillRect/>
          </a:stretch>
        </p:blipFill>
        <p:spPr bwMode="auto">
          <a:xfrm>
            <a:off x="7613650" y="8397875"/>
            <a:ext cx="4457700" cy="2486025"/>
          </a:xfrm>
          <a:prstGeom prst="rect">
            <a:avLst/>
          </a:prstGeom>
          <a:noFill/>
          <a:ln w="9525">
            <a:noFill/>
            <a:miter lim="800000"/>
            <a:headEnd/>
            <a:tailEnd/>
          </a:ln>
        </p:spPr>
      </p:pic>
      <p:pic>
        <p:nvPicPr>
          <p:cNvPr id="8196" name="Picture 4"/>
          <p:cNvPicPr>
            <a:picLocks noChangeAspect="1" noChangeArrowheads="1"/>
          </p:cNvPicPr>
          <p:nvPr/>
        </p:nvPicPr>
        <p:blipFill>
          <a:blip r:embed="rId5" cstate="print"/>
          <a:srcRect/>
          <a:stretch>
            <a:fillRect/>
          </a:stretch>
        </p:blipFill>
        <p:spPr bwMode="auto">
          <a:xfrm>
            <a:off x="5556250" y="2835275"/>
            <a:ext cx="8551863" cy="5105400"/>
          </a:xfrm>
          <a:prstGeom prst="rect">
            <a:avLst/>
          </a:prstGeom>
          <a:noFill/>
          <a:ln w="9525">
            <a:noFill/>
            <a:miter lim="800000"/>
            <a:headEnd/>
            <a:tailEnd/>
          </a:ln>
        </p:spPr>
      </p:pic>
    </p:spTree>
    <p:extLst>
      <p:ext uri="{BB962C8B-B14F-4D97-AF65-F5344CB8AC3E}">
        <p14:creationId xmlns:p14="http://schemas.microsoft.com/office/powerpoint/2010/main" xmlns="" val="1304338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xmlns="" id="{8EC10AF2-4779-4BEA-B303-B6B4873C11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4719"/>
            <a:ext cx="20104100" cy="11304631"/>
          </a:xfrm>
          <a:prstGeom prst="rect">
            <a:avLst/>
          </a:prstGeom>
        </p:spPr>
      </p:pic>
      <p:sp>
        <p:nvSpPr>
          <p:cNvPr id="11" name="object 4">
            <a:extLst>
              <a:ext uri="{FF2B5EF4-FFF2-40B4-BE49-F238E27FC236}">
                <a16:creationId xmlns:a16="http://schemas.microsoft.com/office/drawing/2014/main" xmlns=""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Запуск и оценка качества моделей машинного обучения</a:t>
            </a:r>
          </a:p>
        </p:txBody>
      </p:sp>
      <p:sp>
        <p:nvSpPr>
          <p:cNvPr id="9" name="object 4">
            <a:extLst>
              <a:ext uri="{FF2B5EF4-FFF2-40B4-BE49-F238E27FC236}">
                <a16:creationId xmlns:a16="http://schemas.microsoft.com/office/drawing/2014/main" xmlns="" id="{92C88FE5-21D1-48F3-BA42-62CAAB8CE265}"/>
              </a:ext>
            </a:extLst>
          </p:cNvPr>
          <p:cNvSpPr txBox="1"/>
          <p:nvPr/>
        </p:nvSpPr>
        <p:spPr>
          <a:xfrm>
            <a:off x="831850" y="2073275"/>
            <a:ext cx="18364200" cy="38942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Произведено обучение влияние температуры на отдельные параметры нефтяной скважины.</a:t>
            </a:r>
          </a:p>
        </p:txBody>
      </p:sp>
      <p:pic>
        <p:nvPicPr>
          <p:cNvPr id="3" name="Рисунок 2" descr="Изображение выглядит как черный, темнота&#10;&#10;Автоматически созданное описание">
            <a:extLst>
              <a:ext uri="{FF2B5EF4-FFF2-40B4-BE49-F238E27FC236}">
                <a16:creationId xmlns:a16="http://schemas.microsoft.com/office/drawing/2014/main" xmlns="" id="{651800DA-7DA4-6A63-EA59-0974636CB53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502400" y="1159200"/>
            <a:ext cx="2556000" cy="598834"/>
          </a:xfrm>
          <a:prstGeom prst="rect">
            <a:avLst/>
          </a:prstGeom>
        </p:spPr>
      </p:pic>
      <p:pic>
        <p:nvPicPr>
          <p:cNvPr id="9218" name="Picture 2"/>
          <p:cNvPicPr>
            <a:picLocks noChangeAspect="1" noChangeArrowheads="1"/>
          </p:cNvPicPr>
          <p:nvPr/>
        </p:nvPicPr>
        <p:blipFill>
          <a:blip r:embed="rId4" cstate="print"/>
          <a:srcRect/>
          <a:stretch>
            <a:fillRect/>
          </a:stretch>
        </p:blipFill>
        <p:spPr bwMode="auto">
          <a:xfrm>
            <a:off x="5022850" y="2759075"/>
            <a:ext cx="8513763" cy="8272190"/>
          </a:xfrm>
          <a:prstGeom prst="rect">
            <a:avLst/>
          </a:prstGeom>
          <a:noFill/>
          <a:ln w="9525">
            <a:noFill/>
            <a:miter lim="800000"/>
            <a:headEnd/>
            <a:tailEnd/>
          </a:ln>
        </p:spPr>
      </p:pic>
    </p:spTree>
    <p:extLst>
      <p:ext uri="{BB962C8B-B14F-4D97-AF65-F5344CB8AC3E}">
        <p14:creationId xmlns:p14="http://schemas.microsoft.com/office/powerpoint/2010/main" xmlns="" val="1304338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xmlns="" id="{8EC10AF2-4779-4BEA-B303-B6B4873C11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4719"/>
            <a:ext cx="20104100" cy="11304631"/>
          </a:xfrm>
          <a:prstGeom prst="rect">
            <a:avLst/>
          </a:prstGeom>
        </p:spPr>
      </p:pic>
      <p:sp>
        <p:nvSpPr>
          <p:cNvPr id="11" name="object 4">
            <a:extLst>
              <a:ext uri="{FF2B5EF4-FFF2-40B4-BE49-F238E27FC236}">
                <a16:creationId xmlns:a16="http://schemas.microsoft.com/office/drawing/2014/main" xmlns=""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Запуск и оценка качества моделей машинного обучения</a:t>
            </a:r>
          </a:p>
        </p:txBody>
      </p:sp>
      <p:sp>
        <p:nvSpPr>
          <p:cNvPr id="9" name="object 4">
            <a:extLst>
              <a:ext uri="{FF2B5EF4-FFF2-40B4-BE49-F238E27FC236}">
                <a16:creationId xmlns:a16="http://schemas.microsoft.com/office/drawing/2014/main" xmlns="" id="{92C88FE5-21D1-48F3-BA42-62CAAB8CE265}"/>
              </a:ext>
            </a:extLst>
          </p:cNvPr>
          <p:cNvSpPr txBox="1"/>
          <p:nvPr/>
        </p:nvSpPr>
        <p:spPr>
          <a:xfrm>
            <a:off x="831850" y="2073275"/>
            <a:ext cx="18364200" cy="223608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Как видно, показатели получены плохие. Исходя из логического мышления предметной области. Искусственное поднятие пластового давления зависит от закачки воды. Естественное поднятие пластового давления зависит от водоносного слоя, который подпирает нефть, что приводит к увеличению давления. Сам же водоносный слой зависит от осадков, чем больше осадков, тем выше водоносный слой.</a:t>
            </a:r>
          </a:p>
          <a:p>
            <a:pPr marR="8377" indent="534988" algn="just"/>
            <a:r>
              <a:rPr lang="ru-RU" sz="2400" dirty="0" smtClean="0">
                <a:latin typeface="IBM Plex Sans regular"/>
                <a:cs typeface="Times New Roman" panose="02020603050405020304" pitchFamily="18" charset="0"/>
              </a:rPr>
              <a:t>Произведена группировка данных по месяцам и годам (среднее), а также обучение исходя из зависимой переменной</a:t>
            </a:r>
            <a:r>
              <a:rPr lang="en-US" sz="2400" dirty="0" smtClean="0">
                <a:latin typeface="IBM Plex Sans regular"/>
                <a:cs typeface="Times New Roman" panose="02020603050405020304" pitchFamily="18" charset="0"/>
              </a:rPr>
              <a:t>:</a:t>
            </a:r>
          </a:p>
          <a:p>
            <a:pPr marR="8377" indent="534988" algn="just"/>
            <a:r>
              <a:rPr lang="en-US" sz="2400" dirty="0" smtClean="0">
                <a:latin typeface="IBM Plex Sans regular"/>
                <a:cs typeface="Times New Roman" panose="02020603050405020304" pitchFamily="18" charset="0"/>
              </a:rPr>
              <a:t>y = </a:t>
            </a:r>
            <a:r>
              <a:rPr lang="ru-RU" sz="2400" dirty="0" smtClean="0">
                <a:latin typeface="IBM Plex Sans regular"/>
                <a:cs typeface="Times New Roman" panose="02020603050405020304" pitchFamily="18" charset="0"/>
              </a:rPr>
              <a:t>пластовое давление (</a:t>
            </a:r>
            <a:r>
              <a:rPr lang="ru-RU" sz="2400" dirty="0" err="1" smtClean="0">
                <a:latin typeface="IBM Plex Sans regular"/>
                <a:cs typeface="Times New Roman" panose="02020603050405020304" pitchFamily="18" charset="0"/>
              </a:rPr>
              <a:t>атм</a:t>
            </a:r>
            <a:r>
              <a:rPr lang="ru-RU" sz="2400" dirty="0" smtClean="0">
                <a:latin typeface="IBM Plex Sans regular"/>
                <a:cs typeface="Times New Roman" panose="02020603050405020304" pitchFamily="18" charset="0"/>
              </a:rPr>
              <a:t>).</a:t>
            </a:r>
          </a:p>
        </p:txBody>
      </p:sp>
      <p:pic>
        <p:nvPicPr>
          <p:cNvPr id="3" name="Рисунок 2" descr="Изображение выглядит как черный, темнота&#10;&#10;Автоматически созданное описание">
            <a:extLst>
              <a:ext uri="{FF2B5EF4-FFF2-40B4-BE49-F238E27FC236}">
                <a16:creationId xmlns:a16="http://schemas.microsoft.com/office/drawing/2014/main" xmlns="" id="{651800DA-7DA4-6A63-EA59-0974636CB53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502400" y="1159200"/>
            <a:ext cx="2556000" cy="598834"/>
          </a:xfrm>
          <a:prstGeom prst="rect">
            <a:avLst/>
          </a:prstGeom>
        </p:spPr>
      </p:pic>
      <p:pic>
        <p:nvPicPr>
          <p:cNvPr id="10245" name="Picture 5"/>
          <p:cNvPicPr>
            <a:picLocks noChangeAspect="1" noChangeArrowheads="1"/>
          </p:cNvPicPr>
          <p:nvPr/>
        </p:nvPicPr>
        <p:blipFill>
          <a:blip r:embed="rId4" cstate="print"/>
          <a:srcRect/>
          <a:stretch>
            <a:fillRect/>
          </a:stretch>
        </p:blipFill>
        <p:spPr bwMode="auto">
          <a:xfrm>
            <a:off x="11804650" y="4664075"/>
            <a:ext cx="7275513" cy="1438275"/>
          </a:xfrm>
          <a:prstGeom prst="rect">
            <a:avLst/>
          </a:prstGeom>
          <a:noFill/>
          <a:ln w="9525">
            <a:noFill/>
            <a:miter lim="800000"/>
            <a:headEnd/>
            <a:tailEnd/>
          </a:ln>
        </p:spPr>
      </p:pic>
      <p:pic>
        <p:nvPicPr>
          <p:cNvPr id="10246" name="Picture 6"/>
          <p:cNvPicPr>
            <a:picLocks noChangeAspect="1" noChangeArrowheads="1"/>
          </p:cNvPicPr>
          <p:nvPr/>
        </p:nvPicPr>
        <p:blipFill>
          <a:blip r:embed="rId5" cstate="print"/>
          <a:srcRect/>
          <a:stretch>
            <a:fillRect/>
          </a:stretch>
        </p:blipFill>
        <p:spPr bwMode="auto">
          <a:xfrm>
            <a:off x="13785850" y="6111875"/>
            <a:ext cx="5267325" cy="714375"/>
          </a:xfrm>
          <a:prstGeom prst="rect">
            <a:avLst/>
          </a:prstGeom>
          <a:noFill/>
          <a:ln w="9525">
            <a:noFill/>
            <a:miter lim="800000"/>
            <a:headEnd/>
            <a:tailEnd/>
          </a:ln>
        </p:spPr>
      </p:pic>
      <p:pic>
        <p:nvPicPr>
          <p:cNvPr id="10247" name="Picture 7"/>
          <p:cNvPicPr>
            <a:picLocks noChangeAspect="1" noChangeArrowheads="1"/>
          </p:cNvPicPr>
          <p:nvPr/>
        </p:nvPicPr>
        <p:blipFill>
          <a:blip r:embed="rId6" cstate="print"/>
          <a:srcRect/>
          <a:stretch>
            <a:fillRect/>
          </a:stretch>
        </p:blipFill>
        <p:spPr bwMode="auto">
          <a:xfrm>
            <a:off x="11728450" y="7026275"/>
            <a:ext cx="7370763" cy="1323975"/>
          </a:xfrm>
          <a:prstGeom prst="rect">
            <a:avLst/>
          </a:prstGeom>
          <a:noFill/>
          <a:ln w="9525">
            <a:noFill/>
            <a:miter lim="800000"/>
            <a:headEnd/>
            <a:tailEnd/>
          </a:ln>
        </p:spPr>
      </p:pic>
      <p:pic>
        <p:nvPicPr>
          <p:cNvPr id="10248" name="Picture 8"/>
          <p:cNvPicPr>
            <a:picLocks noChangeAspect="1" noChangeArrowheads="1"/>
          </p:cNvPicPr>
          <p:nvPr/>
        </p:nvPicPr>
        <p:blipFill>
          <a:blip r:embed="rId7" cstate="print"/>
          <a:srcRect/>
          <a:stretch>
            <a:fillRect/>
          </a:stretch>
        </p:blipFill>
        <p:spPr bwMode="auto">
          <a:xfrm>
            <a:off x="13938250" y="8321675"/>
            <a:ext cx="5114925" cy="714375"/>
          </a:xfrm>
          <a:prstGeom prst="rect">
            <a:avLst/>
          </a:prstGeom>
          <a:noFill/>
          <a:ln w="9525">
            <a:noFill/>
            <a:miter lim="800000"/>
            <a:headEnd/>
            <a:tailEnd/>
          </a:ln>
        </p:spPr>
      </p:pic>
      <p:pic>
        <p:nvPicPr>
          <p:cNvPr id="10249" name="Picture 9"/>
          <p:cNvPicPr>
            <a:picLocks noChangeAspect="1" noChangeArrowheads="1"/>
          </p:cNvPicPr>
          <p:nvPr/>
        </p:nvPicPr>
        <p:blipFill>
          <a:blip r:embed="rId8" cstate="print"/>
          <a:srcRect/>
          <a:stretch>
            <a:fillRect/>
          </a:stretch>
        </p:blipFill>
        <p:spPr bwMode="auto">
          <a:xfrm>
            <a:off x="6242050" y="8931275"/>
            <a:ext cx="7304087" cy="1428750"/>
          </a:xfrm>
          <a:prstGeom prst="rect">
            <a:avLst/>
          </a:prstGeom>
          <a:noFill/>
          <a:ln w="9525">
            <a:noFill/>
            <a:miter lim="800000"/>
            <a:headEnd/>
            <a:tailEnd/>
          </a:ln>
        </p:spPr>
      </p:pic>
      <p:pic>
        <p:nvPicPr>
          <p:cNvPr id="10250" name="Picture 10"/>
          <p:cNvPicPr>
            <a:picLocks noChangeAspect="1" noChangeArrowheads="1"/>
          </p:cNvPicPr>
          <p:nvPr/>
        </p:nvPicPr>
        <p:blipFill>
          <a:blip r:embed="rId9" cstate="print"/>
          <a:srcRect/>
          <a:stretch>
            <a:fillRect/>
          </a:stretch>
        </p:blipFill>
        <p:spPr bwMode="auto">
          <a:xfrm>
            <a:off x="7232650" y="10379075"/>
            <a:ext cx="5181600" cy="762000"/>
          </a:xfrm>
          <a:prstGeom prst="rect">
            <a:avLst/>
          </a:prstGeom>
          <a:noFill/>
          <a:ln w="9525">
            <a:noFill/>
            <a:miter lim="800000"/>
            <a:headEnd/>
            <a:tailEnd/>
          </a:ln>
        </p:spPr>
      </p:pic>
      <p:pic>
        <p:nvPicPr>
          <p:cNvPr id="10251" name="Picture 11"/>
          <p:cNvPicPr>
            <a:picLocks noChangeAspect="1" noChangeArrowheads="1"/>
          </p:cNvPicPr>
          <p:nvPr/>
        </p:nvPicPr>
        <p:blipFill>
          <a:blip r:embed="rId10" cstate="print"/>
          <a:srcRect/>
          <a:stretch>
            <a:fillRect/>
          </a:stretch>
        </p:blipFill>
        <p:spPr bwMode="auto">
          <a:xfrm>
            <a:off x="755650" y="7026275"/>
            <a:ext cx="7275513" cy="1371600"/>
          </a:xfrm>
          <a:prstGeom prst="rect">
            <a:avLst/>
          </a:prstGeom>
          <a:noFill/>
          <a:ln w="9525">
            <a:noFill/>
            <a:miter lim="800000"/>
            <a:headEnd/>
            <a:tailEnd/>
          </a:ln>
        </p:spPr>
      </p:pic>
      <p:pic>
        <p:nvPicPr>
          <p:cNvPr id="10252" name="Picture 12"/>
          <p:cNvPicPr>
            <a:picLocks noChangeAspect="1" noChangeArrowheads="1"/>
          </p:cNvPicPr>
          <p:nvPr/>
        </p:nvPicPr>
        <p:blipFill>
          <a:blip r:embed="rId11" cstate="print"/>
          <a:srcRect/>
          <a:stretch>
            <a:fillRect/>
          </a:stretch>
        </p:blipFill>
        <p:spPr bwMode="auto">
          <a:xfrm>
            <a:off x="755650" y="8397875"/>
            <a:ext cx="5038725" cy="704850"/>
          </a:xfrm>
          <a:prstGeom prst="rect">
            <a:avLst/>
          </a:prstGeom>
          <a:noFill/>
          <a:ln w="9525">
            <a:noFill/>
            <a:miter lim="800000"/>
            <a:headEnd/>
            <a:tailEnd/>
          </a:ln>
        </p:spPr>
      </p:pic>
      <p:pic>
        <p:nvPicPr>
          <p:cNvPr id="10253" name="Picture 13"/>
          <p:cNvPicPr>
            <a:picLocks noChangeAspect="1" noChangeArrowheads="1"/>
          </p:cNvPicPr>
          <p:nvPr/>
        </p:nvPicPr>
        <p:blipFill>
          <a:blip r:embed="rId12" cstate="print"/>
          <a:srcRect/>
          <a:stretch>
            <a:fillRect/>
          </a:stretch>
        </p:blipFill>
        <p:spPr bwMode="auto">
          <a:xfrm>
            <a:off x="755650" y="4740275"/>
            <a:ext cx="7685087" cy="1133475"/>
          </a:xfrm>
          <a:prstGeom prst="rect">
            <a:avLst/>
          </a:prstGeom>
          <a:noFill/>
          <a:ln w="9525">
            <a:noFill/>
            <a:miter lim="800000"/>
            <a:headEnd/>
            <a:tailEnd/>
          </a:ln>
        </p:spPr>
      </p:pic>
      <p:pic>
        <p:nvPicPr>
          <p:cNvPr id="10254" name="Picture 14"/>
          <p:cNvPicPr>
            <a:picLocks noChangeAspect="1" noChangeArrowheads="1"/>
          </p:cNvPicPr>
          <p:nvPr/>
        </p:nvPicPr>
        <p:blipFill>
          <a:blip r:embed="rId13" cstate="print"/>
          <a:srcRect/>
          <a:stretch>
            <a:fillRect/>
          </a:stretch>
        </p:blipFill>
        <p:spPr bwMode="auto">
          <a:xfrm>
            <a:off x="755650" y="5883275"/>
            <a:ext cx="5124450" cy="742950"/>
          </a:xfrm>
          <a:prstGeom prst="rect">
            <a:avLst/>
          </a:prstGeom>
          <a:noFill/>
          <a:ln w="9525">
            <a:noFill/>
            <a:miter lim="800000"/>
            <a:headEnd/>
            <a:tailEnd/>
          </a:ln>
        </p:spPr>
      </p:pic>
    </p:spTree>
    <p:extLst>
      <p:ext uri="{BB962C8B-B14F-4D97-AF65-F5344CB8AC3E}">
        <p14:creationId xmlns:p14="http://schemas.microsoft.com/office/powerpoint/2010/main" xmlns="" val="1304338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xmlns="" id="{8EC10AF2-4779-4BEA-B303-B6B4873C11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4719"/>
            <a:ext cx="20104100" cy="11304631"/>
          </a:xfrm>
          <a:prstGeom prst="rect">
            <a:avLst/>
          </a:prstGeom>
        </p:spPr>
      </p:pic>
      <p:sp>
        <p:nvSpPr>
          <p:cNvPr id="11" name="object 4">
            <a:extLst>
              <a:ext uri="{FF2B5EF4-FFF2-40B4-BE49-F238E27FC236}">
                <a16:creationId xmlns:a16="http://schemas.microsoft.com/office/drawing/2014/main" xmlns=""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en-US" sz="4000" b="1" dirty="0" smtClean="0">
                <a:solidFill>
                  <a:srgbClr val="15B012"/>
                </a:solidFill>
                <a:latin typeface="IBM Plex Sans regular"/>
                <a:cs typeface="Times New Roman" panose="02020603050405020304" pitchFamily="18" charset="0"/>
              </a:rPr>
              <a:t>Feature engineering</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a16="http://schemas.microsoft.com/office/drawing/2014/main" xmlns="" id="{92C88FE5-21D1-48F3-BA42-62CAAB8CE265}"/>
              </a:ext>
            </a:extLst>
          </p:cNvPr>
          <p:cNvSpPr txBox="1"/>
          <p:nvPr/>
        </p:nvSpPr>
        <p:spPr>
          <a:xfrm>
            <a:off x="831850" y="2073275"/>
            <a:ext cx="18364200" cy="38942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На данный момент, лучшие результаты показывают алгоритмы: </a:t>
            </a:r>
            <a:r>
              <a:rPr lang="ru-RU" sz="2400" dirty="0" err="1" smtClean="0">
                <a:latin typeface="IBM Plex Sans regular"/>
                <a:cs typeface="Times New Roman" panose="02020603050405020304" pitchFamily="18" charset="0"/>
              </a:rPr>
              <a:t>RandomForest</a:t>
            </a:r>
            <a:r>
              <a:rPr lang="ru-RU" sz="2400" dirty="0" smtClean="0">
                <a:latin typeface="IBM Plex Sans regular"/>
                <a:cs typeface="Times New Roman" panose="02020603050405020304" pitchFamily="18" charset="0"/>
              </a:rPr>
              <a:t> и </a:t>
            </a:r>
            <a:r>
              <a:rPr lang="ru-RU" sz="2400" dirty="0" err="1" smtClean="0">
                <a:latin typeface="IBM Plex Sans regular"/>
                <a:cs typeface="Times New Roman" panose="02020603050405020304" pitchFamily="18" charset="0"/>
              </a:rPr>
              <a:t>AdaBoost</a:t>
            </a:r>
            <a:r>
              <a:rPr lang="ru-RU" sz="2400" dirty="0" smtClean="0">
                <a:latin typeface="IBM Plex Sans regular"/>
                <a:cs typeface="Times New Roman" panose="02020603050405020304" pitchFamily="18" charset="0"/>
              </a:rPr>
              <a:t>. Частотность данных:</a:t>
            </a:r>
          </a:p>
        </p:txBody>
      </p:sp>
      <p:pic>
        <p:nvPicPr>
          <p:cNvPr id="3" name="Рисунок 2" descr="Изображение выглядит как черный, темнота&#10;&#10;Автоматически созданное описание">
            <a:extLst>
              <a:ext uri="{FF2B5EF4-FFF2-40B4-BE49-F238E27FC236}">
                <a16:creationId xmlns:a16="http://schemas.microsoft.com/office/drawing/2014/main" xmlns="" id="{651800DA-7DA4-6A63-EA59-0974636CB53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502400" y="1159200"/>
            <a:ext cx="2556000" cy="598834"/>
          </a:xfrm>
          <a:prstGeom prst="rect">
            <a:avLst/>
          </a:prstGeom>
        </p:spPr>
      </p:pic>
      <p:pic>
        <p:nvPicPr>
          <p:cNvPr id="11266" name="Picture 2" descr="C:\Users\sorokin.m.e\Downloads\output.png"/>
          <p:cNvPicPr>
            <a:picLocks noChangeAspect="1" noChangeArrowheads="1"/>
          </p:cNvPicPr>
          <p:nvPr/>
        </p:nvPicPr>
        <p:blipFill>
          <a:blip r:embed="rId4" cstate="print"/>
          <a:srcRect/>
          <a:stretch>
            <a:fillRect/>
          </a:stretch>
        </p:blipFill>
        <p:spPr bwMode="auto">
          <a:xfrm>
            <a:off x="3879850" y="2682875"/>
            <a:ext cx="11742792" cy="8367713"/>
          </a:xfrm>
          <a:prstGeom prst="rect">
            <a:avLst/>
          </a:prstGeom>
          <a:noFill/>
        </p:spPr>
      </p:pic>
    </p:spTree>
    <p:extLst>
      <p:ext uri="{BB962C8B-B14F-4D97-AF65-F5344CB8AC3E}">
        <p14:creationId xmlns:p14="http://schemas.microsoft.com/office/powerpoint/2010/main" xmlns="" val="1304338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xmlns="" id="{8EC10AF2-4779-4BEA-B303-B6B4873C11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4719"/>
            <a:ext cx="20104100" cy="11304631"/>
          </a:xfrm>
          <a:prstGeom prst="rect">
            <a:avLst/>
          </a:prstGeom>
        </p:spPr>
      </p:pic>
      <p:sp>
        <p:nvSpPr>
          <p:cNvPr id="11" name="object 4">
            <a:extLst>
              <a:ext uri="{FF2B5EF4-FFF2-40B4-BE49-F238E27FC236}">
                <a16:creationId xmlns:a16="http://schemas.microsoft.com/office/drawing/2014/main" xmlns=""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en-US" sz="4000" b="1" dirty="0" smtClean="0">
                <a:solidFill>
                  <a:srgbClr val="15B012"/>
                </a:solidFill>
                <a:latin typeface="IBM Plex Sans regular"/>
                <a:cs typeface="Times New Roman" panose="02020603050405020304" pitchFamily="18" charset="0"/>
              </a:rPr>
              <a:t>Feature engineering</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a16="http://schemas.microsoft.com/office/drawing/2014/main" xmlns="" id="{92C88FE5-21D1-48F3-BA42-62CAAB8CE265}"/>
              </a:ext>
            </a:extLst>
          </p:cNvPr>
          <p:cNvSpPr txBox="1"/>
          <p:nvPr/>
        </p:nvSpPr>
        <p:spPr>
          <a:xfrm>
            <a:off x="831850" y="2073275"/>
            <a:ext cx="18364200" cy="38942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Извлечение признаков</a:t>
            </a:r>
          </a:p>
        </p:txBody>
      </p:sp>
      <p:pic>
        <p:nvPicPr>
          <p:cNvPr id="3" name="Рисунок 2" descr="Изображение выглядит как черный, темнота&#10;&#10;Автоматически созданное описание">
            <a:extLst>
              <a:ext uri="{FF2B5EF4-FFF2-40B4-BE49-F238E27FC236}">
                <a16:creationId xmlns:a16="http://schemas.microsoft.com/office/drawing/2014/main" xmlns="" id="{651800DA-7DA4-6A63-EA59-0974636CB53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502400" y="1159200"/>
            <a:ext cx="2556000" cy="598834"/>
          </a:xfrm>
          <a:prstGeom prst="rect">
            <a:avLst/>
          </a:prstGeom>
        </p:spPr>
      </p:pic>
      <p:pic>
        <p:nvPicPr>
          <p:cNvPr id="12290" name="Picture 2"/>
          <p:cNvPicPr>
            <a:picLocks noChangeAspect="1" noChangeArrowheads="1"/>
          </p:cNvPicPr>
          <p:nvPr/>
        </p:nvPicPr>
        <p:blipFill>
          <a:blip r:embed="rId4" cstate="print"/>
          <a:srcRect/>
          <a:stretch>
            <a:fillRect/>
          </a:stretch>
        </p:blipFill>
        <p:spPr bwMode="auto">
          <a:xfrm>
            <a:off x="1670050" y="3063875"/>
            <a:ext cx="16829087" cy="7666037"/>
          </a:xfrm>
          <a:prstGeom prst="rect">
            <a:avLst/>
          </a:prstGeom>
          <a:noFill/>
          <a:ln w="9525">
            <a:noFill/>
            <a:miter lim="800000"/>
            <a:headEnd/>
            <a:tailEnd/>
          </a:ln>
        </p:spPr>
      </p:pic>
    </p:spTree>
    <p:extLst>
      <p:ext uri="{BB962C8B-B14F-4D97-AF65-F5344CB8AC3E}">
        <p14:creationId xmlns:p14="http://schemas.microsoft.com/office/powerpoint/2010/main" xmlns="" val="1304338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xmlns="" id="{8EC10AF2-4779-4BEA-B303-B6B4873C11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4719"/>
            <a:ext cx="20104100" cy="11304631"/>
          </a:xfrm>
          <a:prstGeom prst="rect">
            <a:avLst/>
          </a:prstGeom>
        </p:spPr>
      </p:pic>
      <p:sp>
        <p:nvSpPr>
          <p:cNvPr id="11" name="object 4">
            <a:extLst>
              <a:ext uri="{FF2B5EF4-FFF2-40B4-BE49-F238E27FC236}">
                <a16:creationId xmlns:a16="http://schemas.microsoft.com/office/drawing/2014/main" xmlns=""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en-US" sz="4000" b="1" dirty="0" smtClean="0">
                <a:solidFill>
                  <a:srgbClr val="15B012"/>
                </a:solidFill>
                <a:latin typeface="IBM Plex Sans regular"/>
                <a:cs typeface="Times New Roman" panose="02020603050405020304" pitchFamily="18" charset="0"/>
              </a:rPr>
              <a:t>Feature engineering</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a16="http://schemas.microsoft.com/office/drawing/2014/main" xmlns="" id="{92C88FE5-21D1-48F3-BA42-62CAAB8CE265}"/>
              </a:ext>
            </a:extLst>
          </p:cNvPr>
          <p:cNvSpPr txBox="1"/>
          <p:nvPr/>
        </p:nvSpPr>
        <p:spPr>
          <a:xfrm>
            <a:off x="831850" y="2073275"/>
            <a:ext cx="18364200" cy="38942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Обучение модели и получение оценки качества (без группировки по месяцам и годам и с группировкой).</a:t>
            </a:r>
          </a:p>
        </p:txBody>
      </p:sp>
      <p:pic>
        <p:nvPicPr>
          <p:cNvPr id="3" name="Рисунок 2" descr="Изображение выглядит как черный, темнота&#10;&#10;Автоматически созданное описание">
            <a:extLst>
              <a:ext uri="{FF2B5EF4-FFF2-40B4-BE49-F238E27FC236}">
                <a16:creationId xmlns:a16="http://schemas.microsoft.com/office/drawing/2014/main" xmlns="" id="{651800DA-7DA4-6A63-EA59-0974636CB53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502400" y="1159200"/>
            <a:ext cx="2556000" cy="598834"/>
          </a:xfrm>
          <a:prstGeom prst="rect">
            <a:avLst/>
          </a:prstGeom>
        </p:spPr>
      </p:pic>
      <p:pic>
        <p:nvPicPr>
          <p:cNvPr id="13314" name="Picture 2"/>
          <p:cNvPicPr>
            <a:picLocks noChangeAspect="1" noChangeArrowheads="1"/>
          </p:cNvPicPr>
          <p:nvPr/>
        </p:nvPicPr>
        <p:blipFill>
          <a:blip r:embed="rId4" cstate="print"/>
          <a:srcRect/>
          <a:stretch>
            <a:fillRect/>
          </a:stretch>
        </p:blipFill>
        <p:spPr bwMode="auto">
          <a:xfrm>
            <a:off x="1441451" y="2759075"/>
            <a:ext cx="8229600" cy="3611843"/>
          </a:xfrm>
          <a:prstGeom prst="rect">
            <a:avLst/>
          </a:prstGeom>
          <a:noFill/>
          <a:ln w="9525">
            <a:noFill/>
            <a:miter lim="800000"/>
            <a:headEnd/>
            <a:tailEnd/>
          </a:ln>
        </p:spPr>
      </p:pic>
      <p:pic>
        <p:nvPicPr>
          <p:cNvPr id="13315" name="Picture 3"/>
          <p:cNvPicPr>
            <a:picLocks noChangeAspect="1" noChangeArrowheads="1"/>
          </p:cNvPicPr>
          <p:nvPr/>
        </p:nvPicPr>
        <p:blipFill>
          <a:blip r:embed="rId5" cstate="print"/>
          <a:srcRect/>
          <a:stretch>
            <a:fillRect/>
          </a:stretch>
        </p:blipFill>
        <p:spPr bwMode="auto">
          <a:xfrm>
            <a:off x="14395450" y="4206875"/>
            <a:ext cx="4352925" cy="781050"/>
          </a:xfrm>
          <a:prstGeom prst="rect">
            <a:avLst/>
          </a:prstGeom>
          <a:noFill/>
          <a:ln w="9525">
            <a:noFill/>
            <a:miter lim="800000"/>
            <a:headEnd/>
            <a:tailEnd/>
          </a:ln>
        </p:spPr>
      </p:pic>
      <p:pic>
        <p:nvPicPr>
          <p:cNvPr id="13316" name="Picture 4"/>
          <p:cNvPicPr>
            <a:picLocks noChangeAspect="1" noChangeArrowheads="1"/>
          </p:cNvPicPr>
          <p:nvPr/>
        </p:nvPicPr>
        <p:blipFill>
          <a:blip r:embed="rId6" cstate="print"/>
          <a:srcRect/>
          <a:stretch>
            <a:fillRect/>
          </a:stretch>
        </p:blipFill>
        <p:spPr bwMode="auto">
          <a:xfrm>
            <a:off x="1441451" y="6841888"/>
            <a:ext cx="8762999" cy="4270612"/>
          </a:xfrm>
          <a:prstGeom prst="rect">
            <a:avLst/>
          </a:prstGeom>
          <a:noFill/>
          <a:ln w="9525">
            <a:noFill/>
            <a:miter lim="800000"/>
            <a:headEnd/>
            <a:tailEnd/>
          </a:ln>
        </p:spPr>
      </p:pic>
      <p:pic>
        <p:nvPicPr>
          <p:cNvPr id="13317" name="Picture 5"/>
          <p:cNvPicPr>
            <a:picLocks noChangeAspect="1" noChangeArrowheads="1"/>
          </p:cNvPicPr>
          <p:nvPr/>
        </p:nvPicPr>
        <p:blipFill>
          <a:blip r:embed="rId7" cstate="print"/>
          <a:srcRect/>
          <a:stretch>
            <a:fillRect/>
          </a:stretch>
        </p:blipFill>
        <p:spPr bwMode="auto">
          <a:xfrm>
            <a:off x="14471650" y="8550275"/>
            <a:ext cx="4286250" cy="628650"/>
          </a:xfrm>
          <a:prstGeom prst="rect">
            <a:avLst/>
          </a:prstGeom>
          <a:noFill/>
          <a:ln w="9525">
            <a:noFill/>
            <a:miter lim="800000"/>
            <a:headEnd/>
            <a:tailEnd/>
          </a:ln>
        </p:spPr>
      </p:pic>
      <p:sp>
        <p:nvSpPr>
          <p:cNvPr id="12" name="Стрелка вправо 11"/>
          <p:cNvSpPr/>
          <p:nvPr/>
        </p:nvSpPr>
        <p:spPr>
          <a:xfrm>
            <a:off x="10433050" y="3978275"/>
            <a:ext cx="3833004" cy="1219200"/>
          </a:xfrm>
          <a:prstGeom prst="rightArrow">
            <a:avLst/>
          </a:prstGeom>
          <a:blipFill>
            <a:blip r:embed="rId8" cstate="print">
              <a:duotone>
                <a:prstClr val="black"/>
                <a:schemeClr val="accent3">
                  <a:tint val="45000"/>
                  <a:satMod val="400000"/>
                </a:schemeClr>
              </a:duotone>
              <a:lum bright="-100000" contrast="100000"/>
            </a:blip>
            <a:stretch>
              <a:fillRect t="-105899" b="-27301"/>
            </a:stretch>
          </a:blipFill>
        </p:spPr>
        <p:txBody>
          <a:bodyPr wrap="square" lIns="0" tIns="0" rIns="0" bIns="0" rtlCol="0" anchor="ctr"/>
          <a:lstStyle/>
          <a:p>
            <a:pPr algn="l"/>
            <a:endParaRPr lang="ru-RU"/>
          </a:p>
        </p:txBody>
      </p:sp>
      <p:sp>
        <p:nvSpPr>
          <p:cNvPr id="14" name="Стрелка вправо 13"/>
          <p:cNvSpPr/>
          <p:nvPr/>
        </p:nvSpPr>
        <p:spPr>
          <a:xfrm>
            <a:off x="10433050" y="8245475"/>
            <a:ext cx="3833004" cy="1219200"/>
          </a:xfrm>
          <a:prstGeom prst="rightArrow">
            <a:avLst/>
          </a:prstGeom>
          <a:blipFill>
            <a:blip r:embed="rId8" cstate="print">
              <a:duotone>
                <a:prstClr val="black"/>
                <a:schemeClr val="accent3">
                  <a:tint val="45000"/>
                  <a:satMod val="400000"/>
                </a:schemeClr>
              </a:duotone>
              <a:lum bright="-100000" contrast="100000"/>
            </a:blip>
            <a:stretch>
              <a:fillRect t="-105899" b="-27301"/>
            </a:stretch>
          </a:blipFill>
        </p:spPr>
        <p:txBody>
          <a:bodyPr wrap="square" lIns="0" tIns="0" rIns="0" bIns="0" rtlCol="0" anchor="ctr"/>
          <a:lstStyle/>
          <a:p>
            <a:pPr algn="l"/>
            <a:endParaRPr lang="ru-RU"/>
          </a:p>
        </p:txBody>
      </p:sp>
    </p:spTree>
    <p:extLst>
      <p:ext uri="{BB962C8B-B14F-4D97-AF65-F5344CB8AC3E}">
        <p14:creationId xmlns:p14="http://schemas.microsoft.com/office/powerpoint/2010/main" xmlns="" val="1304338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xmlns="" id="{8EC10AF2-4779-4BEA-B303-B6B4873C11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4719"/>
            <a:ext cx="20104100" cy="11304631"/>
          </a:xfrm>
          <a:prstGeom prst="rect">
            <a:avLst/>
          </a:prstGeom>
        </p:spPr>
      </p:pic>
      <p:sp>
        <p:nvSpPr>
          <p:cNvPr id="11" name="object 4">
            <a:extLst>
              <a:ext uri="{FF2B5EF4-FFF2-40B4-BE49-F238E27FC236}">
                <a16:creationId xmlns:a16="http://schemas.microsoft.com/office/drawing/2014/main" xmlns=""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Отчет по результатам</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a16="http://schemas.microsoft.com/office/drawing/2014/main" xmlns="" id="{92C88FE5-21D1-48F3-BA42-62CAAB8CE265}"/>
              </a:ext>
            </a:extLst>
          </p:cNvPr>
          <p:cNvSpPr txBox="1"/>
          <p:nvPr/>
        </p:nvSpPr>
        <p:spPr>
          <a:xfrm>
            <a:off x="831850" y="2073275"/>
            <a:ext cx="18364200" cy="2605412"/>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Получил показатели благодаря изучению предметной области, группировки данных по году и месяцу, а также применению </a:t>
            </a:r>
            <a:r>
              <a:rPr lang="ru-RU" sz="2400" dirty="0" err="1" smtClean="0">
                <a:latin typeface="IBM Plex Sans regular"/>
                <a:cs typeface="Times New Roman" panose="02020603050405020304" pitchFamily="18" charset="0"/>
              </a:rPr>
              <a:t>Feature</a:t>
            </a:r>
            <a:r>
              <a:rPr lang="ru-RU" sz="2400" dirty="0" smtClean="0">
                <a:latin typeface="IBM Plex Sans regular"/>
                <a:cs typeface="Times New Roman" panose="02020603050405020304" pitchFamily="18" charset="0"/>
              </a:rPr>
              <a:t> </a:t>
            </a:r>
            <a:r>
              <a:rPr lang="ru-RU" sz="2400" dirty="0" err="1" smtClean="0">
                <a:latin typeface="IBM Plex Sans regular"/>
                <a:cs typeface="Times New Roman" panose="02020603050405020304" pitchFamily="18" charset="0"/>
              </a:rPr>
              <a:t>engineering</a:t>
            </a:r>
            <a:r>
              <a:rPr lang="ru-RU" sz="2400" dirty="0" smtClean="0">
                <a:latin typeface="IBM Plex Sans regular"/>
                <a:cs typeface="Times New Roman" panose="02020603050405020304" pitchFamily="18" charset="0"/>
              </a:rPr>
              <a:t>.</a:t>
            </a:r>
          </a:p>
          <a:p>
            <a:pPr marR="8377" indent="534988" algn="just"/>
            <a:r>
              <a:rPr lang="ru-RU" sz="2400" dirty="0" smtClean="0">
                <a:latin typeface="IBM Plex Sans regular"/>
                <a:cs typeface="Times New Roman" panose="02020603050405020304" pitchFamily="18" charset="0"/>
              </a:rPr>
              <a:t>Оценка качества:</a:t>
            </a:r>
          </a:p>
          <a:p>
            <a:pPr marR="8377" indent="534988" algn="just"/>
            <a:r>
              <a:rPr lang="ru-RU" sz="2400" dirty="0" smtClean="0">
                <a:latin typeface="IBM Plex Sans regular"/>
                <a:cs typeface="Times New Roman" panose="02020603050405020304" pitchFamily="18" charset="0"/>
              </a:rPr>
              <a:t>Тренировочный набор - 91.01880118964779</a:t>
            </a:r>
          </a:p>
          <a:p>
            <a:pPr marR="8377" indent="534988" algn="just"/>
            <a:r>
              <a:rPr lang="ru-RU" sz="2400" dirty="0" smtClean="0">
                <a:latin typeface="IBM Plex Sans regular"/>
                <a:cs typeface="Times New Roman" panose="02020603050405020304" pitchFamily="18" charset="0"/>
              </a:rPr>
              <a:t>Тестовый набор - 86.77089427483158</a:t>
            </a:r>
          </a:p>
          <a:p>
            <a:pPr marR="8377" indent="534988" algn="just"/>
            <a:endParaRPr lang="ru-RU" sz="2400" dirty="0" smtClean="0">
              <a:latin typeface="IBM Plex Sans regular"/>
              <a:cs typeface="Times New Roman" panose="02020603050405020304" pitchFamily="18" charset="0"/>
            </a:endParaRPr>
          </a:p>
          <a:p>
            <a:pPr marR="8377" indent="534988" algn="just"/>
            <a:r>
              <a:rPr lang="ru-RU" sz="2400" dirty="0" smtClean="0">
                <a:latin typeface="IBM Plex Sans regular"/>
                <a:cs typeface="Times New Roman" panose="02020603050405020304" pitchFamily="18" charset="0"/>
              </a:rPr>
              <a:t>Вес каждого фактора в итоговой моделей:</a:t>
            </a:r>
          </a:p>
        </p:txBody>
      </p:sp>
      <p:pic>
        <p:nvPicPr>
          <p:cNvPr id="3" name="Рисунок 2" descr="Изображение выглядит как черный, темнота&#10;&#10;Автоматически созданное описание">
            <a:extLst>
              <a:ext uri="{FF2B5EF4-FFF2-40B4-BE49-F238E27FC236}">
                <a16:creationId xmlns:a16="http://schemas.microsoft.com/office/drawing/2014/main" xmlns="" id="{651800DA-7DA4-6A63-EA59-0974636CB53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502400" y="1159200"/>
            <a:ext cx="2556000" cy="598834"/>
          </a:xfrm>
          <a:prstGeom prst="rect">
            <a:avLst/>
          </a:prstGeom>
        </p:spPr>
      </p:pic>
      <p:pic>
        <p:nvPicPr>
          <p:cNvPr id="14338" name="Picture 2"/>
          <p:cNvPicPr>
            <a:picLocks noChangeAspect="1" noChangeArrowheads="1"/>
          </p:cNvPicPr>
          <p:nvPr/>
        </p:nvPicPr>
        <p:blipFill>
          <a:blip r:embed="rId4" cstate="print"/>
          <a:srcRect/>
          <a:stretch>
            <a:fillRect/>
          </a:stretch>
        </p:blipFill>
        <p:spPr bwMode="auto">
          <a:xfrm>
            <a:off x="3575050" y="4832327"/>
            <a:ext cx="13563600" cy="6477023"/>
          </a:xfrm>
          <a:prstGeom prst="rect">
            <a:avLst/>
          </a:prstGeom>
          <a:noFill/>
          <a:ln w="9525">
            <a:noFill/>
            <a:miter lim="800000"/>
            <a:headEnd/>
            <a:tailEnd/>
          </a:ln>
        </p:spPr>
      </p:pic>
    </p:spTree>
    <p:extLst>
      <p:ext uri="{BB962C8B-B14F-4D97-AF65-F5344CB8AC3E}">
        <p14:creationId xmlns:p14="http://schemas.microsoft.com/office/powerpoint/2010/main" xmlns="" val="1304338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xmlns="" id="{8EC10AF2-4779-4BEA-B303-B6B4873C11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4719"/>
            <a:ext cx="20104100" cy="11304631"/>
          </a:xfrm>
          <a:prstGeom prst="rect">
            <a:avLst/>
          </a:prstGeom>
        </p:spPr>
      </p:pic>
      <p:sp>
        <p:nvSpPr>
          <p:cNvPr id="11" name="object 4">
            <a:extLst>
              <a:ext uri="{FF2B5EF4-FFF2-40B4-BE49-F238E27FC236}">
                <a16:creationId xmlns:a16="http://schemas.microsoft.com/office/drawing/2014/main" xmlns=""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Отчет по результатам</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a16="http://schemas.microsoft.com/office/drawing/2014/main" xmlns="" id="{92C88FE5-21D1-48F3-BA42-62CAAB8CE265}"/>
              </a:ext>
            </a:extLst>
          </p:cNvPr>
          <p:cNvSpPr txBox="1"/>
          <p:nvPr/>
        </p:nvSpPr>
        <p:spPr>
          <a:xfrm>
            <a:off x="831850" y="2073275"/>
            <a:ext cx="18364200" cy="38942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Сохранение и загрузка итоговой модели и предсказание на тестовых данных:</a:t>
            </a:r>
          </a:p>
        </p:txBody>
      </p:sp>
      <p:pic>
        <p:nvPicPr>
          <p:cNvPr id="3" name="Рисунок 2" descr="Изображение выглядит как черный, темнота&#10;&#10;Автоматически созданное описание">
            <a:extLst>
              <a:ext uri="{FF2B5EF4-FFF2-40B4-BE49-F238E27FC236}">
                <a16:creationId xmlns:a16="http://schemas.microsoft.com/office/drawing/2014/main" xmlns="" id="{651800DA-7DA4-6A63-EA59-0974636CB53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502400" y="1159200"/>
            <a:ext cx="2556000" cy="598834"/>
          </a:xfrm>
          <a:prstGeom prst="rect">
            <a:avLst/>
          </a:prstGeom>
        </p:spPr>
      </p:pic>
      <p:pic>
        <p:nvPicPr>
          <p:cNvPr id="15362" name="Picture 2"/>
          <p:cNvPicPr>
            <a:picLocks noChangeAspect="1" noChangeArrowheads="1"/>
          </p:cNvPicPr>
          <p:nvPr/>
        </p:nvPicPr>
        <p:blipFill>
          <a:blip r:embed="rId4" cstate="print"/>
          <a:srcRect/>
          <a:stretch>
            <a:fillRect/>
          </a:stretch>
        </p:blipFill>
        <p:spPr bwMode="auto">
          <a:xfrm>
            <a:off x="2051050" y="5197475"/>
            <a:ext cx="4619625" cy="2857500"/>
          </a:xfrm>
          <a:prstGeom prst="rect">
            <a:avLst/>
          </a:prstGeom>
          <a:noFill/>
          <a:ln w="9525">
            <a:noFill/>
            <a:miter lim="800000"/>
            <a:headEnd/>
            <a:tailEnd/>
          </a:ln>
        </p:spPr>
      </p:pic>
      <p:pic>
        <p:nvPicPr>
          <p:cNvPr id="15363" name="Picture 3"/>
          <p:cNvPicPr>
            <a:picLocks noChangeAspect="1" noChangeArrowheads="1"/>
          </p:cNvPicPr>
          <p:nvPr/>
        </p:nvPicPr>
        <p:blipFill>
          <a:blip r:embed="rId5" cstate="print"/>
          <a:srcRect/>
          <a:stretch>
            <a:fillRect/>
          </a:stretch>
        </p:blipFill>
        <p:spPr bwMode="auto">
          <a:xfrm>
            <a:off x="11804650" y="4130675"/>
            <a:ext cx="6942137" cy="5695950"/>
          </a:xfrm>
          <a:prstGeom prst="rect">
            <a:avLst/>
          </a:prstGeom>
          <a:noFill/>
          <a:ln w="9525">
            <a:noFill/>
            <a:miter lim="800000"/>
            <a:headEnd/>
            <a:tailEnd/>
          </a:ln>
        </p:spPr>
      </p:pic>
      <p:sp>
        <p:nvSpPr>
          <p:cNvPr id="10" name="Стрелка вправо 9"/>
          <p:cNvSpPr/>
          <p:nvPr/>
        </p:nvSpPr>
        <p:spPr>
          <a:xfrm>
            <a:off x="7461250" y="6035675"/>
            <a:ext cx="3833004" cy="1219200"/>
          </a:xfrm>
          <a:prstGeom prst="rightArrow">
            <a:avLst/>
          </a:prstGeom>
          <a:blipFill>
            <a:blip r:embed="rId6" cstate="print">
              <a:duotone>
                <a:prstClr val="black"/>
                <a:schemeClr val="accent3">
                  <a:tint val="45000"/>
                  <a:satMod val="400000"/>
                </a:schemeClr>
              </a:duotone>
              <a:lum bright="-100000" contrast="100000"/>
            </a:blip>
            <a:stretch>
              <a:fillRect t="-105899" b="-27301"/>
            </a:stretch>
          </a:blipFill>
        </p:spPr>
        <p:txBody>
          <a:bodyPr wrap="square" lIns="0" tIns="0" rIns="0" bIns="0" rtlCol="0" anchor="ctr"/>
          <a:lstStyle/>
          <a:p>
            <a:pPr algn="l"/>
            <a:endParaRPr lang="ru-RU"/>
          </a:p>
        </p:txBody>
      </p:sp>
    </p:spTree>
    <p:extLst>
      <p:ext uri="{BB962C8B-B14F-4D97-AF65-F5344CB8AC3E}">
        <p14:creationId xmlns:p14="http://schemas.microsoft.com/office/powerpoint/2010/main" xmlns="" val="1304338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xmlns="" id="{8EC10AF2-4779-4BEA-B303-B6B4873C11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2359"/>
            <a:ext cx="20104100" cy="11304631"/>
          </a:xfrm>
          <a:prstGeom prst="rect">
            <a:avLst/>
          </a:prstGeom>
        </p:spPr>
      </p:pic>
      <p:sp>
        <p:nvSpPr>
          <p:cNvPr id="11" name="object 4">
            <a:extLst>
              <a:ext uri="{FF2B5EF4-FFF2-40B4-BE49-F238E27FC236}">
                <a16:creationId xmlns:a16="http://schemas.microsoft.com/office/drawing/2014/main" xmlns=""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Актуальность</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a16="http://schemas.microsoft.com/office/drawing/2014/main" xmlns="" id="{92C88FE5-21D1-48F3-BA42-62CAAB8CE265}"/>
              </a:ext>
            </a:extLst>
          </p:cNvPr>
          <p:cNvSpPr txBox="1"/>
          <p:nvPr/>
        </p:nvSpPr>
        <p:spPr>
          <a:xfrm>
            <a:off x="831850" y="2073275"/>
            <a:ext cx="18364200" cy="7776059"/>
          </a:xfrm>
          <a:prstGeom prst="rect">
            <a:avLst/>
          </a:prstGeom>
        </p:spPr>
        <p:txBody>
          <a:bodyPr vert="horz" wrap="square" lIns="0" tIns="19895" rIns="0" bIns="0" rtlCol="0">
            <a:spAutoFit/>
          </a:bodyPr>
          <a:lstStyle/>
          <a:p>
            <a:pPr marR="8377" indent="534988" algn="just">
              <a:spcBef>
                <a:spcPts val="3000"/>
              </a:spcBef>
            </a:pPr>
            <a:r>
              <a:rPr lang="ru-RU" sz="2400" dirty="0" smtClean="0">
                <a:latin typeface="IBM Plex Sans regular"/>
                <a:cs typeface="Times New Roman" panose="02020603050405020304" pitchFamily="18" charset="0"/>
              </a:rPr>
              <a:t>Одним из наиболее важных достижений добычи нефти и газа является бурение скважин.</a:t>
            </a:r>
            <a:r>
              <a:rPr lang="en-US" sz="2400" dirty="0" smtClean="0">
                <a:latin typeface="IBM Plex Sans"/>
                <a:cs typeface="Times New Roman" panose="02020603050405020304" pitchFamily="18" charset="0"/>
              </a:rPr>
              <a:t> </a:t>
            </a:r>
            <a:r>
              <a:rPr lang="ru-RU" sz="2400" dirty="0" smtClean="0">
                <a:latin typeface="IBM Plex Sans regular"/>
                <a:cs typeface="Times New Roman" panose="02020603050405020304" pitchFamily="18" charset="0"/>
              </a:rPr>
              <a:t>На сегодняшний день нефтегазовый комплекс играет важнейшую роль в развитии экономики Российской Федерации.</a:t>
            </a:r>
            <a:r>
              <a:rPr lang="en-US" sz="2400" dirty="0" smtClean="0">
                <a:latin typeface="IBM Plex Sans"/>
                <a:cs typeface="Times New Roman" panose="02020603050405020304" pitchFamily="18" charset="0"/>
              </a:rPr>
              <a:t> </a:t>
            </a:r>
            <a:r>
              <a:rPr lang="ru-RU" sz="2400" dirty="0" smtClean="0">
                <a:latin typeface="IBM Plex Sans regular"/>
                <a:cs typeface="Times New Roman" panose="02020603050405020304" pitchFamily="18" charset="0"/>
              </a:rPr>
              <a:t>Такие комплексы должны работать в непрерывном цикле. Анализируя одну из нефтяных скважин, можно выявить проблему в раннем оповещении поломок и нестабильной работы. Рутинной задачей является сбор, обработка и визуализация работы системы по добыче нефти. Внедрение технологий искусственного интеллекта могут ускорить процесс раннего выявления работы нефтяных скважин, качество работы и анализ в зависимости от метеорологических данных</a:t>
            </a:r>
            <a:r>
              <a:rPr lang="en-US" sz="2400" dirty="0" smtClean="0">
                <a:latin typeface="IBM Plex Sans"/>
                <a:cs typeface="Times New Roman" panose="02020603050405020304" pitchFamily="18" charset="0"/>
              </a:rPr>
              <a:t>.</a:t>
            </a:r>
          </a:p>
          <a:p>
            <a:pPr marR="8377" indent="534988" algn="just"/>
            <a:endParaRPr lang="ru-RU" sz="2400" dirty="0" smtClean="0">
              <a:latin typeface="IBM Plex Sans regular"/>
              <a:cs typeface="Times New Roman" pitchFamily="18" charset="0"/>
            </a:endParaRPr>
          </a:p>
          <a:p>
            <a:pPr indent="534988" algn="just">
              <a:spcBef>
                <a:spcPts val="0"/>
              </a:spcBef>
            </a:pPr>
            <a:r>
              <a:rPr lang="ru-RU" sz="2400" b="1" dirty="0" smtClean="0">
                <a:latin typeface="IBM Plex Sans regular"/>
                <a:cs typeface="Times New Roman" pitchFamily="18" charset="0"/>
              </a:rPr>
              <a:t>Объект исследования </a:t>
            </a:r>
            <a:r>
              <a:rPr lang="ru-RU" sz="2400" dirty="0" smtClean="0">
                <a:latin typeface="IBM Plex Sans regular"/>
                <a:cs typeface="Times New Roman" pitchFamily="18" charset="0"/>
              </a:rPr>
              <a:t>– нефтяная скважина № 807.</a:t>
            </a:r>
          </a:p>
          <a:p>
            <a:pPr indent="534988" algn="just">
              <a:spcBef>
                <a:spcPts val="0"/>
              </a:spcBef>
            </a:pPr>
            <a:r>
              <a:rPr lang="ru-RU" sz="2400" b="1" dirty="0" smtClean="0">
                <a:latin typeface="IBM Plex Sans regular"/>
                <a:cs typeface="Times New Roman" pitchFamily="18" charset="0"/>
              </a:rPr>
              <a:t>Предмет исследования</a:t>
            </a:r>
            <a:r>
              <a:rPr lang="ru-RU" sz="2400" dirty="0" smtClean="0">
                <a:latin typeface="IBM Plex Sans regular"/>
                <a:cs typeface="Times New Roman" pitchFamily="18" charset="0"/>
              </a:rPr>
              <a:t> – влияние метеорологических данных на работу нефтяной скважины № 807 с использованием искусственного интеллекта.</a:t>
            </a:r>
          </a:p>
          <a:p>
            <a:pPr indent="534988" algn="just">
              <a:spcBef>
                <a:spcPts val="0"/>
              </a:spcBef>
            </a:pPr>
            <a:r>
              <a:rPr lang="ru-RU" sz="2400" b="1" dirty="0" smtClean="0">
                <a:latin typeface="IBM Plex Sans regular"/>
                <a:cs typeface="Times New Roman" pitchFamily="18" charset="0"/>
              </a:rPr>
              <a:t>Цель работы</a:t>
            </a:r>
            <a:r>
              <a:rPr lang="ru-RU" sz="2400" dirty="0" smtClean="0">
                <a:latin typeface="IBM Plex Sans regular"/>
                <a:cs typeface="Times New Roman" pitchFamily="18" charset="0"/>
              </a:rPr>
              <a:t> – создать инструмент анализа работы нефтяной скважины в зависимости от погодных условий и явлений для раннего обнаружения неисправностей.</a:t>
            </a:r>
          </a:p>
          <a:p>
            <a:pPr indent="534988" algn="just">
              <a:spcBef>
                <a:spcPts val="0"/>
              </a:spcBef>
            </a:pPr>
            <a:endParaRPr lang="ru-RU" sz="2400" dirty="0" smtClean="0">
              <a:latin typeface="IBM Plex Sans regular"/>
              <a:cs typeface="Times New Roman" pitchFamily="18" charset="0"/>
            </a:endParaRPr>
          </a:p>
          <a:p>
            <a:pPr indent="534988">
              <a:spcBef>
                <a:spcPts val="0"/>
              </a:spcBef>
            </a:pPr>
            <a:r>
              <a:rPr lang="ru-RU" sz="2400" b="1" dirty="0" smtClean="0">
                <a:latin typeface="IBM Plex Sans regular"/>
                <a:cs typeface="Times New Roman" pitchFamily="18" charset="0"/>
              </a:rPr>
              <a:t>Решаемые задачи:</a:t>
            </a:r>
          </a:p>
          <a:p>
            <a:pPr indent="534988" algn="just">
              <a:spcBef>
                <a:spcPts val="0"/>
              </a:spcBef>
              <a:buFont typeface="+mj-lt"/>
              <a:buAutoNum type="arabicPeriod"/>
            </a:pPr>
            <a:r>
              <a:rPr lang="ru-RU" sz="2400" dirty="0" smtClean="0">
                <a:latin typeface="IBM Plex Sans regular"/>
                <a:cs typeface="Times New Roman" pitchFamily="18" charset="0"/>
              </a:rPr>
              <a:t>Сформулировать гипотезу по данным;</a:t>
            </a:r>
          </a:p>
          <a:p>
            <a:pPr indent="534988" algn="just">
              <a:spcBef>
                <a:spcPts val="0"/>
              </a:spcBef>
              <a:buFont typeface="+mj-lt"/>
              <a:buAutoNum type="arabicPeriod"/>
            </a:pPr>
            <a:r>
              <a:rPr lang="ru-RU" sz="2400" dirty="0" smtClean="0">
                <a:latin typeface="IBM Plex Sans regular"/>
                <a:cs typeface="Times New Roman" pitchFamily="18" charset="0"/>
              </a:rPr>
              <a:t>Собрать данные из разрозненных источников;</a:t>
            </a:r>
          </a:p>
          <a:p>
            <a:pPr indent="534988" algn="just">
              <a:spcBef>
                <a:spcPts val="0"/>
              </a:spcBef>
              <a:buFont typeface="+mj-lt"/>
              <a:buAutoNum type="arabicPeriod"/>
            </a:pPr>
            <a:r>
              <a:rPr lang="ru-RU" sz="2400" dirty="0" smtClean="0">
                <a:latin typeface="IBM Plex Sans regular"/>
                <a:cs typeface="Times New Roman" pitchFamily="18" charset="0"/>
              </a:rPr>
              <a:t>Провести исследовательский анализ данных и визуализировать основные распределения;</a:t>
            </a:r>
          </a:p>
          <a:p>
            <a:pPr indent="534988" algn="just">
              <a:spcBef>
                <a:spcPts val="0"/>
              </a:spcBef>
              <a:buFont typeface="+mj-lt"/>
              <a:buAutoNum type="arabicPeriod"/>
            </a:pPr>
            <a:r>
              <a:rPr lang="ru-RU" sz="2400" dirty="0" smtClean="0">
                <a:latin typeface="IBM Plex Sans regular"/>
                <a:cs typeface="Times New Roman" pitchFamily="18" charset="0"/>
              </a:rPr>
              <a:t>Запустить базовые модели машинного обучения;</a:t>
            </a:r>
          </a:p>
          <a:p>
            <a:pPr indent="534988" algn="just">
              <a:spcBef>
                <a:spcPts val="0"/>
              </a:spcBef>
              <a:buFont typeface="+mj-lt"/>
              <a:buAutoNum type="arabicPeriod"/>
            </a:pPr>
            <a:r>
              <a:rPr lang="ru-RU" sz="2400" dirty="0" smtClean="0">
                <a:latin typeface="IBM Plex Sans regular"/>
                <a:cs typeface="Times New Roman" pitchFamily="18" charset="0"/>
              </a:rPr>
              <a:t>Оценить качество результата по релевантным для задачи метрикам;</a:t>
            </a:r>
          </a:p>
          <a:p>
            <a:pPr indent="534988" algn="just">
              <a:spcBef>
                <a:spcPts val="0"/>
              </a:spcBef>
              <a:buFont typeface="+mj-lt"/>
              <a:buAutoNum type="arabicPeriod"/>
            </a:pPr>
            <a:r>
              <a:rPr lang="ru-RU" sz="2400" dirty="0" smtClean="0">
                <a:latin typeface="IBM Plex Sans regular"/>
                <a:cs typeface="Times New Roman" pitchFamily="18" charset="0"/>
              </a:rPr>
              <a:t>Получить отчеты по результатам;</a:t>
            </a:r>
          </a:p>
          <a:p>
            <a:pPr indent="534988" algn="just">
              <a:spcBef>
                <a:spcPts val="0"/>
              </a:spcBef>
              <a:buFont typeface="+mj-lt"/>
              <a:buAutoNum type="arabicPeriod"/>
            </a:pPr>
            <a:r>
              <a:rPr lang="ru-RU" sz="2400" dirty="0" smtClean="0">
                <a:latin typeface="IBM Plex Sans regular"/>
                <a:cs typeface="Times New Roman" pitchFamily="18" charset="0"/>
              </a:rPr>
              <a:t>Сделать выводы и дать дальнейшие рекомендации.</a:t>
            </a:r>
          </a:p>
        </p:txBody>
      </p:sp>
      <p:pic>
        <p:nvPicPr>
          <p:cNvPr id="3" name="Рисунок 2" descr="Изображение выглядит как черный, темнота&#10;&#10;Автоматически созданное описание">
            <a:extLst>
              <a:ext uri="{FF2B5EF4-FFF2-40B4-BE49-F238E27FC236}">
                <a16:creationId xmlns:a16="http://schemas.microsoft.com/office/drawing/2014/main" xmlns="" id="{651800DA-7DA4-6A63-EA59-0974636CB53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502400" y="1159200"/>
            <a:ext cx="2556000" cy="598834"/>
          </a:xfrm>
          <a:prstGeom prst="rect">
            <a:avLst/>
          </a:prstGeom>
        </p:spPr>
      </p:pic>
    </p:spTree>
    <p:extLst>
      <p:ext uri="{BB962C8B-B14F-4D97-AF65-F5344CB8AC3E}">
        <p14:creationId xmlns:p14="http://schemas.microsoft.com/office/powerpoint/2010/main" xmlns="" val="1304338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xmlns="" id="{8EC10AF2-4779-4BEA-B303-B6B4873C11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4719"/>
            <a:ext cx="20104100" cy="11304631"/>
          </a:xfrm>
          <a:prstGeom prst="rect">
            <a:avLst/>
          </a:prstGeom>
        </p:spPr>
      </p:pic>
      <p:sp>
        <p:nvSpPr>
          <p:cNvPr id="11" name="object 4">
            <a:extLst>
              <a:ext uri="{FF2B5EF4-FFF2-40B4-BE49-F238E27FC236}">
                <a16:creationId xmlns:a16="http://schemas.microsoft.com/office/drawing/2014/main" xmlns=""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Отчет по результатам</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a16="http://schemas.microsoft.com/office/drawing/2014/main" xmlns="" id="{92C88FE5-21D1-48F3-BA42-62CAAB8CE265}"/>
              </a:ext>
            </a:extLst>
          </p:cNvPr>
          <p:cNvSpPr txBox="1"/>
          <p:nvPr/>
        </p:nvSpPr>
        <p:spPr>
          <a:xfrm>
            <a:off x="831850" y="2073275"/>
            <a:ext cx="18364200" cy="38942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Предсказание на собственных данных:</a:t>
            </a:r>
          </a:p>
        </p:txBody>
      </p:sp>
      <p:pic>
        <p:nvPicPr>
          <p:cNvPr id="3" name="Рисунок 2" descr="Изображение выглядит как черный, темнота&#10;&#10;Автоматически созданное описание">
            <a:extLst>
              <a:ext uri="{FF2B5EF4-FFF2-40B4-BE49-F238E27FC236}">
                <a16:creationId xmlns:a16="http://schemas.microsoft.com/office/drawing/2014/main" xmlns="" id="{651800DA-7DA4-6A63-EA59-0974636CB53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502400" y="1159200"/>
            <a:ext cx="2556000" cy="598834"/>
          </a:xfrm>
          <a:prstGeom prst="rect">
            <a:avLst/>
          </a:prstGeom>
        </p:spPr>
      </p:pic>
      <p:pic>
        <p:nvPicPr>
          <p:cNvPr id="16386" name="Picture 2"/>
          <p:cNvPicPr>
            <a:picLocks noChangeAspect="1" noChangeArrowheads="1"/>
          </p:cNvPicPr>
          <p:nvPr/>
        </p:nvPicPr>
        <p:blipFill>
          <a:blip r:embed="rId4" cstate="print"/>
          <a:srcRect/>
          <a:stretch>
            <a:fillRect/>
          </a:stretch>
        </p:blipFill>
        <p:spPr bwMode="auto">
          <a:xfrm>
            <a:off x="1365250" y="3902075"/>
            <a:ext cx="11899920" cy="5505450"/>
          </a:xfrm>
          <a:prstGeom prst="rect">
            <a:avLst/>
          </a:prstGeom>
          <a:noFill/>
          <a:ln w="9525">
            <a:noFill/>
            <a:miter lim="800000"/>
            <a:headEnd/>
            <a:tailEnd/>
          </a:ln>
        </p:spPr>
      </p:pic>
      <p:pic>
        <p:nvPicPr>
          <p:cNvPr id="16387" name="Picture 3"/>
          <p:cNvPicPr>
            <a:picLocks noChangeAspect="1" noChangeArrowheads="1"/>
          </p:cNvPicPr>
          <p:nvPr/>
        </p:nvPicPr>
        <p:blipFill>
          <a:blip r:embed="rId5" cstate="print"/>
          <a:srcRect/>
          <a:stretch>
            <a:fillRect/>
          </a:stretch>
        </p:blipFill>
        <p:spPr bwMode="auto">
          <a:xfrm>
            <a:off x="13557250" y="2682875"/>
            <a:ext cx="4572000" cy="8301128"/>
          </a:xfrm>
          <a:prstGeom prst="rect">
            <a:avLst/>
          </a:prstGeom>
          <a:noFill/>
          <a:ln w="9525">
            <a:noFill/>
            <a:miter lim="800000"/>
            <a:headEnd/>
            <a:tailEnd/>
          </a:ln>
        </p:spPr>
      </p:pic>
    </p:spTree>
    <p:extLst>
      <p:ext uri="{BB962C8B-B14F-4D97-AF65-F5344CB8AC3E}">
        <p14:creationId xmlns:p14="http://schemas.microsoft.com/office/powerpoint/2010/main" xmlns="" val="1304338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xmlns="" id="{8EC10AF2-4779-4BEA-B303-B6B4873C11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4719"/>
            <a:ext cx="20104100" cy="11304631"/>
          </a:xfrm>
          <a:prstGeom prst="rect">
            <a:avLst/>
          </a:prstGeom>
        </p:spPr>
      </p:pic>
      <p:sp>
        <p:nvSpPr>
          <p:cNvPr id="11" name="object 4">
            <a:extLst>
              <a:ext uri="{FF2B5EF4-FFF2-40B4-BE49-F238E27FC236}">
                <a16:creationId xmlns:a16="http://schemas.microsoft.com/office/drawing/2014/main" xmlns=""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Выводы и рекомендации</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a16="http://schemas.microsoft.com/office/drawing/2014/main" xmlns="" id="{92C88FE5-21D1-48F3-BA42-62CAAB8CE265}"/>
              </a:ext>
            </a:extLst>
          </p:cNvPr>
          <p:cNvSpPr txBox="1"/>
          <p:nvPr/>
        </p:nvSpPr>
        <p:spPr>
          <a:xfrm>
            <a:off x="831850" y="2073275"/>
            <a:ext cx="18364200" cy="8884054"/>
          </a:xfrm>
          <a:prstGeom prst="rect">
            <a:avLst/>
          </a:prstGeom>
        </p:spPr>
        <p:txBody>
          <a:bodyPr vert="horz" wrap="square" lIns="0" tIns="19895" rIns="0" bIns="0" rtlCol="0">
            <a:spAutoFit/>
          </a:bodyPr>
          <a:lstStyle/>
          <a:p>
            <a:pPr marR="8377" indent="534988" algn="just"/>
            <a:r>
              <a:rPr lang="ru-RU" sz="3600" dirty="0" smtClean="0">
                <a:latin typeface="IBM Plex Sans regular"/>
                <a:cs typeface="Times New Roman" panose="02020603050405020304" pitchFamily="18" charset="0"/>
              </a:rPr>
              <a:t>Разработка модели прогнозирования пластового давления влияет на увеличение давления нефти, что может привести к поломке оборудования нефтяной скважины № 807. Такая модель представляет собой комплексный подход, требующий анализа множества переменных.</a:t>
            </a:r>
          </a:p>
          <a:p>
            <a:pPr marR="8377" indent="534988" algn="just"/>
            <a:endParaRPr lang="ru-RU" sz="3600" dirty="0" smtClean="0">
              <a:latin typeface="IBM Plex Sans regular"/>
              <a:cs typeface="Times New Roman" panose="02020603050405020304" pitchFamily="18" charset="0"/>
            </a:endParaRPr>
          </a:p>
          <a:p>
            <a:pPr marR="8377" indent="534988" algn="just"/>
            <a:r>
              <a:rPr lang="ru-RU" sz="3600" dirty="0" smtClean="0">
                <a:latin typeface="IBM Plex Sans regular"/>
                <a:cs typeface="Times New Roman" panose="02020603050405020304" pitchFamily="18" charset="0"/>
              </a:rPr>
              <a:t>Так как село </a:t>
            </a:r>
            <a:r>
              <a:rPr lang="ru-RU" sz="3600" dirty="0" err="1" smtClean="0">
                <a:latin typeface="IBM Plex Sans regular"/>
                <a:cs typeface="Times New Roman" panose="02020603050405020304" pitchFamily="18" charset="0"/>
              </a:rPr>
              <a:t>Самбург</a:t>
            </a:r>
            <a:r>
              <a:rPr lang="ru-RU" sz="3600" dirty="0" smtClean="0">
                <a:latin typeface="IBM Plex Sans regular"/>
                <a:cs typeface="Times New Roman" panose="02020603050405020304" pitchFamily="18" charset="0"/>
              </a:rPr>
              <a:t> находится в 24 км от скважины №807, результаты могут быть с отклонениями. Для более точного анализа и построения модели, необходимо снимать погодные показания непосредственно рядом с нефтяной скважиной.</a:t>
            </a:r>
          </a:p>
          <a:p>
            <a:pPr marR="8377" indent="534988" algn="just"/>
            <a:endParaRPr lang="ru-RU" sz="3600" dirty="0" smtClean="0">
              <a:latin typeface="IBM Plex Sans regular"/>
              <a:cs typeface="Times New Roman" panose="02020603050405020304" pitchFamily="18" charset="0"/>
            </a:endParaRPr>
          </a:p>
          <a:p>
            <a:pPr marR="8377" indent="534988" algn="just"/>
            <a:r>
              <a:rPr lang="ru-RU" sz="3600" dirty="0" smtClean="0">
                <a:latin typeface="IBM Plex Sans regular"/>
                <a:cs typeface="Times New Roman" panose="02020603050405020304" pitchFamily="18" charset="0"/>
              </a:rPr>
              <a:t>В дальнейшем планируется разработка </a:t>
            </a:r>
            <a:r>
              <a:rPr lang="ru-RU" sz="3600" dirty="0" err="1" smtClean="0">
                <a:latin typeface="IBM Plex Sans regular"/>
                <a:cs typeface="Times New Roman" panose="02020603050405020304" pitchFamily="18" charset="0"/>
              </a:rPr>
              <a:t>веб-интерфейса</a:t>
            </a:r>
            <a:r>
              <a:rPr lang="ru-RU" sz="3600" dirty="0" smtClean="0">
                <a:latin typeface="IBM Plex Sans regular"/>
                <a:cs typeface="Times New Roman" panose="02020603050405020304" pitchFamily="18" charset="0"/>
              </a:rPr>
              <a:t> с загрузкой готовой модели. Такое приложение позволяет подавать данные непосредственной через </a:t>
            </a:r>
            <a:r>
              <a:rPr lang="ru-RU" sz="3600" dirty="0" err="1" smtClean="0">
                <a:latin typeface="IBM Plex Sans regular"/>
                <a:cs typeface="Times New Roman" panose="02020603050405020304" pitchFamily="18" charset="0"/>
              </a:rPr>
              <a:t>веб-формы</a:t>
            </a:r>
            <a:r>
              <a:rPr lang="ru-RU" sz="3600" dirty="0" smtClean="0">
                <a:latin typeface="IBM Plex Sans regular"/>
                <a:cs typeface="Times New Roman" panose="02020603050405020304" pitchFamily="18" charset="0"/>
              </a:rPr>
              <a:t> и получать результаты в базу данных типа </a:t>
            </a:r>
            <a:r>
              <a:rPr lang="en-US" sz="3600" dirty="0" err="1" smtClean="0">
                <a:latin typeface="IBM Plex Sans regular"/>
                <a:cs typeface="Times New Roman" panose="02020603050405020304" pitchFamily="18" charset="0"/>
              </a:rPr>
              <a:t>Postgres</a:t>
            </a:r>
            <a:r>
              <a:rPr lang="ru-RU" sz="3600" dirty="0" smtClean="0">
                <a:latin typeface="IBM Plex Sans regular"/>
                <a:cs typeface="Times New Roman" panose="02020603050405020304" pitchFamily="18" charset="0"/>
              </a:rPr>
              <a:t>.</a:t>
            </a:r>
          </a:p>
          <a:p>
            <a:pPr marR="8377" indent="534988" algn="just"/>
            <a:endParaRPr lang="ru-RU" sz="3600" dirty="0" smtClean="0">
              <a:latin typeface="IBM Plex Sans regular"/>
              <a:cs typeface="Times New Roman" panose="02020603050405020304" pitchFamily="18" charset="0"/>
            </a:endParaRPr>
          </a:p>
          <a:p>
            <a:pPr marR="8377" indent="534988" algn="just"/>
            <a:r>
              <a:rPr lang="ru-RU" sz="3600" dirty="0" smtClean="0">
                <a:latin typeface="IBM Plex Sans regular"/>
                <a:cs typeface="Times New Roman" panose="02020603050405020304" pitchFamily="18" charset="0"/>
              </a:rPr>
              <a:t>Следует отметить, что полученные выводы и рекомендации могут служить отправной точкой для последующих исследований всех нефтяных скважин, а также в области прогнозирования устойчивой работы нефтяной отрасли.</a:t>
            </a:r>
          </a:p>
        </p:txBody>
      </p:sp>
      <p:pic>
        <p:nvPicPr>
          <p:cNvPr id="3" name="Рисунок 2" descr="Изображение выглядит как черный, темнота&#10;&#10;Автоматически созданное описание">
            <a:extLst>
              <a:ext uri="{FF2B5EF4-FFF2-40B4-BE49-F238E27FC236}">
                <a16:creationId xmlns:a16="http://schemas.microsoft.com/office/drawing/2014/main" xmlns="" id="{651800DA-7DA4-6A63-EA59-0974636CB53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502400" y="1159200"/>
            <a:ext cx="2556000" cy="598834"/>
          </a:xfrm>
          <a:prstGeom prst="rect">
            <a:avLst/>
          </a:prstGeom>
        </p:spPr>
      </p:pic>
    </p:spTree>
    <p:extLst>
      <p:ext uri="{BB962C8B-B14F-4D97-AF65-F5344CB8AC3E}">
        <p14:creationId xmlns:p14="http://schemas.microsoft.com/office/powerpoint/2010/main" xmlns="" val="1304338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xmlns="" id="{8EC10AF2-4779-4BEA-B303-B6B4873C11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4719"/>
            <a:ext cx="20104100" cy="11304631"/>
          </a:xfrm>
          <a:prstGeom prst="rect">
            <a:avLst/>
          </a:prstGeom>
        </p:spPr>
      </p:pic>
      <p:sp>
        <p:nvSpPr>
          <p:cNvPr id="11" name="object 4">
            <a:extLst>
              <a:ext uri="{FF2B5EF4-FFF2-40B4-BE49-F238E27FC236}">
                <a16:creationId xmlns:a16="http://schemas.microsoft.com/office/drawing/2014/main" xmlns=""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Список литературы</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a16="http://schemas.microsoft.com/office/drawing/2014/main" xmlns="" id="{92C88FE5-21D1-48F3-BA42-62CAAB8CE265}"/>
              </a:ext>
            </a:extLst>
          </p:cNvPr>
          <p:cNvSpPr txBox="1"/>
          <p:nvPr/>
        </p:nvSpPr>
        <p:spPr>
          <a:xfrm>
            <a:off x="831850" y="2073275"/>
            <a:ext cx="18364200" cy="6668063"/>
          </a:xfrm>
          <a:prstGeom prst="rect">
            <a:avLst/>
          </a:prstGeom>
        </p:spPr>
        <p:txBody>
          <a:bodyPr vert="horz" wrap="square" lIns="0" tIns="19895" rIns="0" bIns="0" rtlCol="0">
            <a:spAutoFit/>
          </a:bodyPr>
          <a:lstStyle/>
          <a:p>
            <a:pPr marR="8377" indent="534988" algn="just"/>
            <a:r>
              <a:rPr lang="ru-RU" sz="3600" dirty="0" smtClean="0">
                <a:latin typeface="IBM Plex Sans regular"/>
                <a:cs typeface="Times New Roman" panose="02020603050405020304" pitchFamily="18" charset="0"/>
              </a:rPr>
              <a:t>Параметры эксплуатации нефтяной скважины № 807 (2013-2021): </a:t>
            </a:r>
            <a:r>
              <a:rPr lang="en-US" sz="3600" dirty="0" smtClean="0">
                <a:latin typeface="IBM Plex Sans regular"/>
                <a:cs typeface="Times New Roman" panose="02020603050405020304" pitchFamily="18" charset="0"/>
              </a:rPr>
              <a:t>https://www.kaggle.com/datasets/ruslanzalevskikh/oil-well</a:t>
            </a:r>
            <a:endParaRPr lang="ru-RU" sz="3600" dirty="0" smtClean="0">
              <a:latin typeface="IBM Plex Sans regular"/>
              <a:cs typeface="Times New Roman" panose="02020603050405020304" pitchFamily="18" charset="0"/>
            </a:endParaRPr>
          </a:p>
          <a:p>
            <a:pPr marR="8377" indent="534988" algn="just"/>
            <a:r>
              <a:rPr lang="ru-RU" sz="3600" dirty="0" smtClean="0">
                <a:latin typeface="IBM Plex Sans regular"/>
                <a:cs typeface="Times New Roman" panose="02020603050405020304" pitchFamily="18" charset="0"/>
              </a:rPr>
              <a:t>Еремин Н. А., </a:t>
            </a:r>
            <a:r>
              <a:rPr lang="ru-RU" sz="3600" dirty="0" err="1" smtClean="0">
                <a:latin typeface="IBM Plex Sans regular"/>
                <a:cs typeface="Times New Roman" panose="02020603050405020304" pitchFamily="18" charset="0"/>
              </a:rPr>
              <a:t>Селенгинский</a:t>
            </a:r>
            <a:r>
              <a:rPr lang="ru-RU" sz="3600" dirty="0" smtClean="0">
                <a:latin typeface="IBM Plex Sans regular"/>
                <a:cs typeface="Times New Roman" panose="02020603050405020304" pitchFamily="18" charset="0"/>
              </a:rPr>
              <a:t> Д. А. О возможностях применения методов искусственного интеллекта в решении нефтегазовых задач</a:t>
            </a:r>
          </a:p>
          <a:p>
            <a:pPr marR="8377" indent="534988" algn="just"/>
            <a:r>
              <a:rPr lang="ru-RU" sz="3600" dirty="0" smtClean="0">
                <a:latin typeface="IBM Plex Sans regular"/>
                <a:cs typeface="Times New Roman" panose="02020603050405020304" pitchFamily="18" charset="0"/>
              </a:rPr>
              <a:t>Дмитриевский А. Н., Столяров В. Е., Еремин Н. А. - Роль информации в применении технологий искусственного интеллекта при строительстве скважин для нефтегазовых месторождений</a:t>
            </a:r>
          </a:p>
          <a:p>
            <a:pPr marR="8377" indent="534988" algn="just"/>
            <a:r>
              <a:rPr lang="ru-RU" sz="3600" dirty="0" smtClean="0">
                <a:latin typeface="IBM Plex Sans regular"/>
                <a:cs typeface="Times New Roman" panose="02020603050405020304" pitchFamily="18" charset="0"/>
              </a:rPr>
              <a:t>Дмитриевский А Н., Столяров В. Е., Еремин Н. А. - Актуальные вопросы и индикаторы цифровой трансформации на заключительной стадии </a:t>
            </a:r>
            <a:r>
              <a:rPr lang="ru-RU" sz="3600" dirty="0" err="1" smtClean="0">
                <a:latin typeface="IBM Plex Sans regular"/>
                <a:cs typeface="Times New Roman" panose="02020603050405020304" pitchFamily="18" charset="0"/>
              </a:rPr>
              <a:t>нефтегазодобычи</a:t>
            </a:r>
            <a:r>
              <a:rPr lang="ru-RU" sz="3600" dirty="0" smtClean="0">
                <a:latin typeface="IBM Plex Sans regular"/>
                <a:cs typeface="Times New Roman" panose="02020603050405020304" pitchFamily="18" charset="0"/>
              </a:rPr>
              <a:t> промыслов</a:t>
            </a:r>
          </a:p>
          <a:p>
            <a:pPr marR="8377" indent="534988" algn="just"/>
            <a:r>
              <a:rPr lang="ru-RU" sz="3600" dirty="0" smtClean="0">
                <a:latin typeface="IBM Plex Sans regular"/>
                <a:cs typeface="Times New Roman" panose="02020603050405020304" pitchFamily="18" charset="0"/>
              </a:rPr>
              <a:t>Дмитриевский А.Н. [и др.] - Анализ рисков при использовании технологий искусственного интеллекта в нефтегазодобывающем комплексе</a:t>
            </a:r>
            <a:endParaRPr lang="ru-RU" sz="24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a16="http://schemas.microsoft.com/office/drawing/2014/main" xmlns="" id="{651800DA-7DA4-6A63-EA59-0974636CB53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502400" y="1159200"/>
            <a:ext cx="2556000" cy="598834"/>
          </a:xfrm>
          <a:prstGeom prst="rect">
            <a:avLst/>
          </a:prstGeom>
        </p:spPr>
      </p:pic>
    </p:spTree>
    <p:extLst>
      <p:ext uri="{BB962C8B-B14F-4D97-AF65-F5344CB8AC3E}">
        <p14:creationId xmlns:p14="http://schemas.microsoft.com/office/powerpoint/2010/main" xmlns="" val="1304338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xmlns="" id="{C8CB9CC4-28B1-44E5-880E-B53A22EEF84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397"/>
            <a:ext cx="20104100" cy="11308556"/>
          </a:xfrm>
          <a:prstGeom prst="rect">
            <a:avLst/>
          </a:prstGeom>
        </p:spPr>
      </p:pic>
      <p:sp>
        <p:nvSpPr>
          <p:cNvPr id="7" name="TextBox 6">
            <a:extLst>
              <a:ext uri="{FF2B5EF4-FFF2-40B4-BE49-F238E27FC236}">
                <a16:creationId xmlns:a16="http://schemas.microsoft.com/office/drawing/2014/main" xmlns="" id="{74A5A272-7891-46FF-91F3-66F7CF7A8DFF}"/>
              </a:ext>
            </a:extLst>
          </p:cNvPr>
          <p:cNvSpPr txBox="1"/>
          <p:nvPr/>
        </p:nvSpPr>
        <p:spPr>
          <a:xfrm>
            <a:off x="831850" y="4587875"/>
            <a:ext cx="7996464" cy="2124492"/>
          </a:xfrm>
          <a:prstGeom prst="rect">
            <a:avLst/>
          </a:prstGeom>
          <a:noFill/>
        </p:spPr>
        <p:txBody>
          <a:bodyPr wrap="square" rtlCol="0">
            <a:spAutoFit/>
          </a:bodyPr>
          <a:lstStyle/>
          <a:p>
            <a:pPr>
              <a:lnSpc>
                <a:spcPct val="114000"/>
              </a:lnSpc>
            </a:pPr>
            <a:r>
              <a:rPr lang="ru-RU" sz="6000" dirty="0">
                <a:solidFill>
                  <a:schemeClr val="bg1"/>
                </a:solidFill>
                <a:latin typeface="IBM Plex Sans" charset="0"/>
              </a:rPr>
              <a:t>Спасибо </a:t>
            </a:r>
          </a:p>
          <a:p>
            <a:pPr>
              <a:lnSpc>
                <a:spcPct val="114000"/>
              </a:lnSpc>
            </a:pPr>
            <a:r>
              <a:rPr lang="ru-RU" sz="6000" dirty="0">
                <a:solidFill>
                  <a:schemeClr val="bg1"/>
                </a:solidFill>
                <a:latin typeface="IBM Plex Sans" charset="0"/>
              </a:rPr>
              <a:t>за внимание</a:t>
            </a:r>
          </a:p>
        </p:txBody>
      </p:sp>
      <p:sp>
        <p:nvSpPr>
          <p:cNvPr id="9" name="object 4">
            <a:extLst>
              <a:ext uri="{FF2B5EF4-FFF2-40B4-BE49-F238E27FC236}">
                <a16:creationId xmlns:a16="http://schemas.microsoft.com/office/drawing/2014/main" xmlns="" id="{AB072B4C-358A-42AD-824B-DE1707BBD1F6}"/>
              </a:ext>
            </a:extLst>
          </p:cNvPr>
          <p:cNvSpPr txBox="1"/>
          <p:nvPr/>
        </p:nvSpPr>
        <p:spPr>
          <a:xfrm>
            <a:off x="831850" y="9898404"/>
            <a:ext cx="7996464" cy="355502"/>
          </a:xfrm>
          <a:prstGeom prst="rect">
            <a:avLst/>
          </a:prstGeom>
        </p:spPr>
        <p:txBody>
          <a:bodyPr vert="horz" wrap="square" lIns="0" tIns="19895" rIns="0" bIns="0" rtlCol="0">
            <a:spAutoFit/>
          </a:bodyPr>
          <a:lstStyle/>
          <a:p>
            <a:pPr marL="20942" marR="8377">
              <a:lnSpc>
                <a:spcPct val="120000"/>
              </a:lnSpc>
            </a:pPr>
            <a:r>
              <a:rPr lang="en-US" sz="2000" dirty="0" smtClean="0">
                <a:solidFill>
                  <a:srgbClr val="FFFFFF"/>
                </a:solidFill>
                <a:latin typeface="IBM Plex Sans"/>
                <a:cs typeface="Times New Roman" panose="02020603050405020304" pitchFamily="18" charset="0"/>
              </a:rPr>
              <a:t>sotge@hotmail.com</a:t>
            </a:r>
            <a:endParaRPr lang="ru-RU" sz="2000" dirty="0" smtClean="0">
              <a:solidFill>
                <a:srgbClr val="FFFFFF"/>
              </a:solidFill>
              <a:latin typeface="IBM Plex Sans"/>
              <a:cs typeface="Times New Roman" panose="02020603050405020304" pitchFamily="18" charset="0"/>
            </a:endParaRPr>
          </a:p>
        </p:txBody>
      </p:sp>
      <p:sp>
        <p:nvSpPr>
          <p:cNvPr id="12" name="object 4">
            <a:extLst>
              <a:ext uri="{FF2B5EF4-FFF2-40B4-BE49-F238E27FC236}">
                <a16:creationId xmlns:a16="http://schemas.microsoft.com/office/drawing/2014/main" xmlns="" id="{BE953AA4-62E9-4F56-B4C2-CB08921AED52}"/>
              </a:ext>
            </a:extLst>
          </p:cNvPr>
          <p:cNvSpPr txBox="1"/>
          <p:nvPr/>
        </p:nvSpPr>
        <p:spPr>
          <a:xfrm>
            <a:off x="831850" y="9464675"/>
            <a:ext cx="7503432" cy="433729"/>
          </a:xfrm>
          <a:prstGeom prst="rect">
            <a:avLst/>
          </a:prstGeom>
        </p:spPr>
        <p:txBody>
          <a:bodyPr vert="horz" wrap="square" lIns="0" tIns="19895" rIns="0" bIns="0" rtlCol="0">
            <a:spAutoFit/>
          </a:bodyPr>
          <a:lstStyle/>
          <a:p>
            <a:pPr marL="20942" marR="8377">
              <a:lnSpc>
                <a:spcPct val="120000"/>
              </a:lnSpc>
            </a:pPr>
            <a:r>
              <a:rPr lang="ru-RU" sz="2400" dirty="0" smtClean="0">
                <a:solidFill>
                  <a:srgbClr val="FFFFFF"/>
                </a:solidFill>
                <a:latin typeface="IBM Plex Sans"/>
                <a:cs typeface="Times New Roman" panose="02020603050405020304" pitchFamily="18" charset="0"/>
              </a:rPr>
              <a:t>Сорокин Максим Евгеньевич</a:t>
            </a:r>
            <a:endParaRPr lang="ru-RU" sz="2400" dirty="0">
              <a:solidFill>
                <a:srgbClr val="FFFFFF"/>
              </a:solidFill>
              <a:latin typeface="IBM Plex Sans"/>
              <a:cs typeface="Times New Roman" panose="02020603050405020304" pitchFamily="18" charset="0"/>
            </a:endParaRPr>
          </a:p>
        </p:txBody>
      </p:sp>
      <p:pic>
        <p:nvPicPr>
          <p:cNvPr id="3" name="Рисунок 2" descr="Изображение выглядит как текст, Шрифт, снимок экрана, Графика&#10;&#10;Автоматически созданное описание">
            <a:extLst>
              <a:ext uri="{FF2B5EF4-FFF2-40B4-BE49-F238E27FC236}">
                <a16:creationId xmlns:a16="http://schemas.microsoft.com/office/drawing/2014/main" xmlns="" id="{7CD5B39F-D467-0E4A-2425-7FF5FFC9978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1600" y="1105200"/>
            <a:ext cx="2880000" cy="758858"/>
          </a:xfrm>
          <a:prstGeom prst="rect">
            <a:avLst/>
          </a:prstGeom>
        </p:spPr>
      </p:pic>
    </p:spTree>
    <p:extLst>
      <p:ext uri="{BB962C8B-B14F-4D97-AF65-F5344CB8AC3E}">
        <p14:creationId xmlns:p14="http://schemas.microsoft.com/office/powerpoint/2010/main" xmlns="" val="587782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sorokin.m.e\Downloads\marlin-a-and-marlin-b.jpg"/>
          <p:cNvPicPr>
            <a:picLocks noChangeAspect="1" noChangeArrowheads="1"/>
          </p:cNvPicPr>
          <p:nvPr/>
        </p:nvPicPr>
        <p:blipFill>
          <a:blip r:embed="rId2" cstate="print">
            <a:lum/>
          </a:blip>
          <a:srcRect r="3328" b="16803"/>
          <a:stretch>
            <a:fillRect/>
          </a:stretch>
        </p:blipFill>
        <p:spPr bwMode="auto">
          <a:xfrm>
            <a:off x="0" y="0"/>
            <a:ext cx="20104100" cy="11309350"/>
          </a:xfrm>
          <a:prstGeom prst="rect">
            <a:avLst/>
          </a:prstGeom>
          <a:noFill/>
        </p:spPr>
      </p:pic>
      <p:pic>
        <p:nvPicPr>
          <p:cNvPr id="1029" name="Picture 5" descr="C:\Users\sorokin.m.e\Downloads\1614413099_17-p-prozrachnii-temnii-fon-png-23.png"/>
          <p:cNvPicPr>
            <a:picLocks noChangeAspect="1" noChangeArrowheads="1"/>
          </p:cNvPicPr>
          <p:nvPr/>
        </p:nvPicPr>
        <p:blipFill>
          <a:blip r:embed="rId3" cstate="print">
            <a:lum contrast="-40000"/>
          </a:blip>
          <a:srcRect/>
          <a:stretch>
            <a:fillRect/>
          </a:stretch>
        </p:blipFill>
        <p:spPr bwMode="auto">
          <a:xfrm>
            <a:off x="0" y="-1"/>
            <a:ext cx="20104100" cy="11309351"/>
          </a:xfrm>
          <a:prstGeom prst="rect">
            <a:avLst/>
          </a:prstGeom>
          <a:noFill/>
        </p:spPr>
      </p:pic>
      <p:pic>
        <p:nvPicPr>
          <p:cNvPr id="1027" name="Picture 3" descr="C:\Users\sorokin.m.e\Downloads\Рисунок1_pixian_ai.png"/>
          <p:cNvPicPr>
            <a:picLocks noChangeAspect="1" noChangeArrowheads="1"/>
          </p:cNvPicPr>
          <p:nvPr/>
        </p:nvPicPr>
        <p:blipFill>
          <a:blip r:embed="rId4" cstate="print"/>
          <a:srcRect l="57202"/>
          <a:stretch>
            <a:fillRect/>
          </a:stretch>
        </p:blipFill>
        <p:spPr bwMode="auto">
          <a:xfrm>
            <a:off x="11499850" y="0"/>
            <a:ext cx="8604250" cy="11309350"/>
          </a:xfrm>
          <a:prstGeom prst="rect">
            <a:avLst/>
          </a:prstGeom>
          <a:noFill/>
        </p:spPr>
      </p:pic>
      <p:sp>
        <p:nvSpPr>
          <p:cNvPr id="6" name="TextBox 5">
            <a:extLst>
              <a:ext uri="{FF2B5EF4-FFF2-40B4-BE49-F238E27FC236}">
                <a16:creationId xmlns:a16="http://schemas.microsoft.com/office/drawing/2014/main" xmlns="" id="{AE314C35-31F5-4D24-AFEC-7A7466F7D364}"/>
              </a:ext>
            </a:extLst>
          </p:cNvPr>
          <p:cNvSpPr txBox="1"/>
          <p:nvPr/>
        </p:nvSpPr>
        <p:spPr>
          <a:xfrm>
            <a:off x="755650" y="2378075"/>
            <a:ext cx="10972800" cy="7478970"/>
          </a:xfrm>
          <a:prstGeom prst="rect">
            <a:avLst/>
          </a:prstGeom>
          <a:noFill/>
        </p:spPr>
        <p:txBody>
          <a:bodyPr wrap="square" rtlCol="0">
            <a:spAutoFit/>
          </a:bodyPr>
          <a:lstStyle/>
          <a:p>
            <a:r>
              <a:rPr lang="ru-RU" sz="6000" dirty="0" smtClean="0">
                <a:solidFill>
                  <a:srgbClr val="15B012"/>
                </a:solidFill>
                <a:latin typeface="IBM Plex Sans regular"/>
                <a:cs typeface="Times New Roman" pitchFamily="18" charset="0"/>
              </a:rPr>
              <a:t>Исследование влияние метеорологических данных на работу нефтяной скважины № 807 с использованием искусственного интеллекта. Разработка инструмента анализа работы нефтяной скважины.</a:t>
            </a:r>
            <a:endParaRPr lang="ru-RU" sz="6000" dirty="0">
              <a:solidFill>
                <a:srgbClr val="15B012"/>
              </a:solidFill>
              <a:latin typeface="IBM Plex Sans regular"/>
              <a:cs typeface="Times New Roman" pitchFamily="18" charset="0"/>
            </a:endParaRPr>
          </a:p>
        </p:txBody>
      </p:sp>
      <p:pic>
        <p:nvPicPr>
          <p:cNvPr id="3" name="Рисунок 2" descr="Изображение выглядит как текст, Шрифт, Графика, графический дизайн&#10;&#10;Автоматически созданное описание">
            <a:extLst>
              <a:ext uri="{FF2B5EF4-FFF2-40B4-BE49-F238E27FC236}">
                <a16:creationId xmlns:a16="http://schemas.microsoft.com/office/drawing/2014/main" xmlns="" id="{7C22807E-3868-A7BF-5224-6F4134B0CD5D}"/>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831600" y="1105200"/>
            <a:ext cx="2197317" cy="514800"/>
          </a:xfrm>
          <a:prstGeom prst="rect">
            <a:avLst/>
          </a:prstGeom>
        </p:spPr>
      </p:pic>
    </p:spTree>
    <p:extLst>
      <p:ext uri="{BB962C8B-B14F-4D97-AF65-F5344CB8AC3E}">
        <p14:creationId xmlns:p14="http://schemas.microsoft.com/office/powerpoint/2010/main" xmlns="" val="2402966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xmlns="" id="{8EC10AF2-4779-4BEA-B303-B6B4873C11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2359"/>
            <a:ext cx="20104100" cy="11304631"/>
          </a:xfrm>
          <a:prstGeom prst="rect">
            <a:avLst/>
          </a:prstGeom>
        </p:spPr>
      </p:pic>
      <p:sp>
        <p:nvSpPr>
          <p:cNvPr id="11" name="object 4">
            <a:extLst>
              <a:ext uri="{FF2B5EF4-FFF2-40B4-BE49-F238E27FC236}">
                <a16:creationId xmlns:a16="http://schemas.microsoft.com/office/drawing/2014/main" xmlns=""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Сбор данных из разрозненных источников</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a16="http://schemas.microsoft.com/office/drawing/2014/main" xmlns="" id="{92C88FE5-21D1-48F3-BA42-62CAAB8CE265}"/>
              </a:ext>
            </a:extLst>
          </p:cNvPr>
          <p:cNvSpPr txBox="1"/>
          <p:nvPr/>
        </p:nvSpPr>
        <p:spPr>
          <a:xfrm>
            <a:off x="831850" y="2073275"/>
            <a:ext cx="18364200" cy="2605412"/>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Источник:</a:t>
            </a:r>
          </a:p>
          <a:p>
            <a:pPr marR="8377" indent="534988" algn="just"/>
            <a:r>
              <a:rPr lang="ru-RU" sz="2400" dirty="0" err="1" smtClean="0">
                <a:latin typeface="IBM Plex Sans regular"/>
                <a:cs typeface="Times New Roman" panose="02020603050405020304" pitchFamily="18" charset="0"/>
              </a:rPr>
              <a:t>Веб-сайт</a:t>
            </a:r>
            <a:r>
              <a:rPr lang="ru-RU" sz="2400" dirty="0" smtClean="0">
                <a:latin typeface="IBM Plex Sans regular"/>
                <a:cs typeface="Times New Roman" panose="02020603050405020304" pitchFamily="18" charset="0"/>
              </a:rPr>
              <a:t> с архивными данными о погоде в село </a:t>
            </a:r>
            <a:r>
              <a:rPr lang="ru-RU" sz="2400" dirty="0" err="1" smtClean="0">
                <a:latin typeface="IBM Plex Sans regular"/>
                <a:cs typeface="Times New Roman" panose="02020603050405020304" pitchFamily="18" charset="0"/>
              </a:rPr>
              <a:t>Самбург</a:t>
            </a:r>
            <a:r>
              <a:rPr lang="ru-RU" sz="2400" dirty="0" smtClean="0">
                <a:latin typeface="IBM Plex Sans regular"/>
                <a:cs typeface="Times New Roman" panose="02020603050405020304" pitchFamily="18" charset="0"/>
              </a:rPr>
              <a:t>: </a:t>
            </a:r>
            <a:r>
              <a:rPr lang="en-US" sz="2400" u="sng" dirty="0" smtClean="0">
                <a:latin typeface="IBM Plex Sans regular"/>
                <a:cs typeface="Times New Roman" panose="02020603050405020304" pitchFamily="18" charset="0"/>
              </a:rPr>
              <a:t>https://pogoda1.ru/samburg/arkhiv/</a:t>
            </a:r>
            <a:r>
              <a:rPr lang="en-US"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Набор содержит данные с 07.06.2017 года по настоящее время.</a:t>
            </a:r>
            <a:r>
              <a:rPr lang="en-US"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Ближайшее к нефтяной скважине поселение (находится в 24 км) с известными метеорологическими данными. Село расположено в Ямало-Ненецком автономном округе, </a:t>
            </a:r>
            <a:r>
              <a:rPr lang="ru-RU" sz="2400" dirty="0" err="1" smtClean="0">
                <a:latin typeface="IBM Plex Sans regular"/>
                <a:cs typeface="Times New Roman" panose="02020603050405020304" pitchFamily="18" charset="0"/>
              </a:rPr>
              <a:t>Пуровский</a:t>
            </a:r>
            <a:r>
              <a:rPr lang="ru-RU" sz="2400" dirty="0" smtClean="0">
                <a:latin typeface="IBM Plex Sans regular"/>
                <a:cs typeface="Times New Roman" panose="02020603050405020304" pitchFamily="18" charset="0"/>
              </a:rPr>
              <a:t> район.</a:t>
            </a:r>
          </a:p>
          <a:p>
            <a:pPr marR="8377" indent="534988"/>
            <a:r>
              <a:rPr lang="ru-RU" sz="2400" dirty="0" smtClean="0">
                <a:latin typeface="IBM Plex Sans regular"/>
                <a:cs typeface="Times New Roman" panose="02020603050405020304" pitchFamily="18" charset="0"/>
              </a:rPr>
              <a:t>Разработан и применен </a:t>
            </a:r>
            <a:r>
              <a:rPr lang="ru-RU" sz="2400" dirty="0" err="1" smtClean="0">
                <a:latin typeface="IBM Plex Sans regular"/>
                <a:cs typeface="Times New Roman" panose="02020603050405020304" pitchFamily="18" charset="0"/>
              </a:rPr>
              <a:t>парсер</a:t>
            </a:r>
            <a:r>
              <a:rPr lang="ru-RU" sz="2400" dirty="0" smtClean="0">
                <a:latin typeface="IBM Plex Sans regular"/>
                <a:cs typeface="Times New Roman" panose="02020603050405020304" pitchFamily="18" charset="0"/>
              </a:rPr>
              <a:t> </a:t>
            </a:r>
            <a:r>
              <a:rPr lang="en-US" sz="2400" dirty="0" smtClean="0">
                <a:latin typeface="IBM Plex Sans regular"/>
                <a:cs typeface="Times New Roman" panose="02020603050405020304" pitchFamily="18" charset="0"/>
              </a:rPr>
              <a:t>HTML </a:t>
            </a:r>
            <a:r>
              <a:rPr lang="ru-RU" sz="2400" dirty="0" smtClean="0">
                <a:latin typeface="IBM Plex Sans regular"/>
                <a:cs typeface="Times New Roman" panose="02020603050405020304" pitchFamily="18" charset="0"/>
              </a:rPr>
              <a:t>страниц в </a:t>
            </a:r>
            <a:r>
              <a:rPr lang="en-US" sz="2400" dirty="0" smtClean="0">
                <a:latin typeface="IBM Plex Sans regular"/>
                <a:cs typeface="Times New Roman" panose="02020603050405020304" pitchFamily="18" charset="0"/>
              </a:rPr>
              <a:t>CSV </a:t>
            </a:r>
            <a:r>
              <a:rPr lang="ru-RU" sz="2400" dirty="0" smtClean="0">
                <a:latin typeface="IBM Plex Sans regular"/>
                <a:cs typeface="Times New Roman" panose="02020603050405020304" pitchFamily="18" charset="0"/>
              </a:rPr>
              <a:t>файл для представления данных в удобочитаемый формат. Собрано 2350 строк данных.</a:t>
            </a:r>
          </a:p>
          <a:p>
            <a:pPr marR="8377" indent="534988"/>
            <a:r>
              <a:rPr lang="ru-RU" sz="2400" dirty="0" smtClean="0">
                <a:latin typeface="IBM Plex Sans regular"/>
                <a:cs typeface="Times New Roman" panose="02020603050405020304" pitchFamily="18" charset="0"/>
              </a:rPr>
              <a:t>Основные метеорологические параметры:</a:t>
            </a:r>
            <a:endParaRPr lang="ru-RU" sz="1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a16="http://schemas.microsoft.com/office/drawing/2014/main" xmlns="" id="{651800DA-7DA4-6A63-EA59-0974636CB53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502400" y="1159200"/>
            <a:ext cx="2556000" cy="598834"/>
          </a:xfrm>
          <a:prstGeom prst="rect">
            <a:avLst/>
          </a:prstGeom>
        </p:spPr>
      </p:pic>
      <p:pic>
        <p:nvPicPr>
          <p:cNvPr id="1044" name="Picture 20"/>
          <p:cNvPicPr>
            <a:picLocks noChangeAspect="1" noChangeArrowheads="1"/>
          </p:cNvPicPr>
          <p:nvPr/>
        </p:nvPicPr>
        <p:blipFill>
          <a:blip r:embed="rId4" cstate="print"/>
          <a:srcRect/>
          <a:stretch>
            <a:fillRect/>
          </a:stretch>
        </p:blipFill>
        <p:spPr bwMode="auto">
          <a:xfrm>
            <a:off x="2813050" y="4740275"/>
            <a:ext cx="14466887" cy="6399213"/>
          </a:xfrm>
          <a:prstGeom prst="rect">
            <a:avLst/>
          </a:prstGeom>
          <a:noFill/>
          <a:ln w="9525">
            <a:noFill/>
            <a:miter lim="800000"/>
            <a:headEnd/>
            <a:tailEnd/>
          </a:ln>
        </p:spPr>
      </p:pic>
    </p:spTree>
    <p:extLst>
      <p:ext uri="{BB962C8B-B14F-4D97-AF65-F5344CB8AC3E}">
        <p14:creationId xmlns:p14="http://schemas.microsoft.com/office/powerpoint/2010/main" xmlns="" val="1304338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xmlns="" id="{8EC10AF2-4779-4BEA-B303-B6B4873C11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2359"/>
            <a:ext cx="20104100" cy="11304631"/>
          </a:xfrm>
          <a:prstGeom prst="rect">
            <a:avLst/>
          </a:prstGeom>
        </p:spPr>
      </p:pic>
      <p:sp>
        <p:nvSpPr>
          <p:cNvPr id="11" name="object 4">
            <a:extLst>
              <a:ext uri="{FF2B5EF4-FFF2-40B4-BE49-F238E27FC236}">
                <a16:creationId xmlns:a16="http://schemas.microsoft.com/office/drawing/2014/main" xmlns=""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Сбор данных из разрозненных источников</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a16="http://schemas.microsoft.com/office/drawing/2014/main" xmlns="" id="{92C88FE5-21D1-48F3-BA42-62CAAB8CE265}"/>
              </a:ext>
            </a:extLst>
          </p:cNvPr>
          <p:cNvSpPr txBox="1"/>
          <p:nvPr/>
        </p:nvSpPr>
        <p:spPr>
          <a:xfrm>
            <a:off x="831850" y="2073275"/>
            <a:ext cx="18364200" cy="2605412"/>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Источник:</a:t>
            </a:r>
          </a:p>
          <a:p>
            <a:pPr marR="8377" indent="534988" algn="just"/>
            <a:r>
              <a:rPr lang="ru-RU" sz="2400" dirty="0" err="1" smtClean="0">
                <a:latin typeface="IBM Plex Sans regular"/>
                <a:cs typeface="Times New Roman" panose="02020603050405020304" pitchFamily="18" charset="0"/>
              </a:rPr>
              <a:t>Датасет</a:t>
            </a:r>
            <a:r>
              <a:rPr lang="ru-RU" sz="2400" dirty="0" smtClean="0">
                <a:latin typeface="IBM Plex Sans regular"/>
                <a:cs typeface="Times New Roman" panose="02020603050405020304" pitchFamily="18" charset="0"/>
              </a:rPr>
              <a:t> нефтяной скважины № 807: </a:t>
            </a:r>
            <a:r>
              <a:rPr lang="en-US" sz="2400" u="sng" dirty="0" smtClean="0">
                <a:latin typeface="IBM Plex Sans regular"/>
                <a:cs typeface="Times New Roman" panose="02020603050405020304" pitchFamily="18" charset="0"/>
              </a:rPr>
              <a:t>https://www.kaggle.com/datasets/ruslanzalevskikh/oil-well</a:t>
            </a:r>
            <a:r>
              <a:rPr lang="en-US"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Набор содержит 2939 строки данных о работе нефтяной скважины.</a:t>
            </a:r>
            <a:r>
              <a:rPr lang="en-US"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Площадь 21,05155 га.</a:t>
            </a:r>
            <a:r>
              <a:rPr lang="en-US"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Глубина скважины 4100 м.</a:t>
            </a:r>
            <a:r>
              <a:rPr lang="en-US"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Тюменская область, ЯНАО, </a:t>
            </a:r>
            <a:r>
              <a:rPr lang="ru-RU" sz="2400" dirty="0" err="1" smtClean="0">
                <a:latin typeface="IBM Plex Sans regular"/>
                <a:cs typeface="Times New Roman" panose="02020603050405020304" pitchFamily="18" charset="0"/>
              </a:rPr>
              <a:t>Пуровский</a:t>
            </a:r>
            <a:r>
              <a:rPr lang="ru-RU" sz="2400" dirty="0" smtClean="0">
                <a:latin typeface="IBM Plex Sans regular"/>
                <a:cs typeface="Times New Roman" panose="02020603050405020304" pitchFamily="18" charset="0"/>
              </a:rPr>
              <a:t> район. Объект находится в 114 км по азимуту 341,21° от аэропорта г. </a:t>
            </a:r>
            <a:r>
              <a:rPr lang="ru-RU" sz="2400" dirty="0" err="1" smtClean="0">
                <a:latin typeface="IBM Plex Sans regular"/>
                <a:cs typeface="Times New Roman" panose="02020603050405020304" pitchFamily="18" charset="0"/>
              </a:rPr>
              <a:t>Тарко-Сале</a:t>
            </a:r>
            <a:r>
              <a:rPr lang="ru-RU" sz="2400" dirty="0" smtClean="0">
                <a:latin typeface="IBM Plex Sans regular"/>
                <a:cs typeface="Times New Roman" panose="02020603050405020304" pitchFamily="18" charset="0"/>
              </a:rPr>
              <a:t>, и в 27,1 км по азимуту 135,49° от аэропорта г. Новый Уренгой.</a:t>
            </a:r>
            <a:r>
              <a:rPr lang="en-US"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широта: </a:t>
            </a:r>
            <a:r>
              <a:rPr lang="en-US" sz="2400" dirty="0" smtClean="0">
                <a:latin typeface="IBM Plex Sans regular"/>
                <a:cs typeface="Times New Roman" panose="02020603050405020304" pitchFamily="18" charset="0"/>
              </a:rPr>
              <a:t>66.80035786146756</a:t>
            </a:r>
            <a:r>
              <a:rPr lang="ru-RU" sz="2400" dirty="0" smtClean="0">
                <a:latin typeface="IBM Plex Sans regular"/>
                <a:cs typeface="Times New Roman" panose="02020603050405020304" pitchFamily="18" charset="0"/>
              </a:rPr>
              <a:t>, долгота: </a:t>
            </a:r>
            <a:r>
              <a:rPr lang="en-US" sz="2400" dirty="0" smtClean="0">
                <a:latin typeface="IBM Plex Sans regular"/>
                <a:cs typeface="Times New Roman" panose="02020603050405020304" pitchFamily="18" charset="0"/>
              </a:rPr>
              <a:t>78.38975066524623</a:t>
            </a:r>
            <a:r>
              <a:rPr lang="ru-RU" sz="2400" dirty="0" smtClean="0">
                <a:latin typeface="IBM Plex Sans regular"/>
                <a:cs typeface="Times New Roman" panose="02020603050405020304" pitchFamily="18" charset="0"/>
              </a:rPr>
              <a:t>).</a:t>
            </a:r>
          </a:p>
          <a:p>
            <a:pPr marR="8377" indent="534988"/>
            <a:r>
              <a:rPr lang="ru-RU" sz="2400" dirty="0" smtClean="0">
                <a:latin typeface="IBM Plex Sans regular"/>
                <a:cs typeface="Times New Roman" panose="02020603050405020304" pitchFamily="18" charset="0"/>
              </a:rPr>
              <a:t>Разработан и применен </a:t>
            </a:r>
            <a:r>
              <a:rPr lang="ru-RU" sz="2400" dirty="0" err="1" smtClean="0">
                <a:latin typeface="IBM Plex Sans regular"/>
                <a:cs typeface="Times New Roman" panose="02020603050405020304" pitchFamily="18" charset="0"/>
              </a:rPr>
              <a:t>парсер</a:t>
            </a:r>
            <a:r>
              <a:rPr lang="ru-RU" sz="2400" dirty="0" smtClean="0">
                <a:latin typeface="IBM Plex Sans regular"/>
                <a:cs typeface="Times New Roman" panose="02020603050405020304" pitchFamily="18" charset="0"/>
              </a:rPr>
              <a:t> </a:t>
            </a:r>
            <a:r>
              <a:rPr lang="en-US" sz="2400" dirty="0" smtClean="0">
                <a:latin typeface="IBM Plex Sans regular"/>
                <a:cs typeface="Times New Roman" panose="02020603050405020304" pitchFamily="18" charset="0"/>
              </a:rPr>
              <a:t>Excel </a:t>
            </a:r>
            <a:r>
              <a:rPr lang="ru-RU" sz="2400" dirty="0" smtClean="0">
                <a:latin typeface="IBM Plex Sans regular"/>
                <a:cs typeface="Times New Roman" panose="02020603050405020304" pitchFamily="18" charset="0"/>
              </a:rPr>
              <a:t>документа в </a:t>
            </a:r>
            <a:r>
              <a:rPr lang="en-US" sz="2400" dirty="0" smtClean="0">
                <a:latin typeface="IBM Plex Sans regular"/>
                <a:cs typeface="Times New Roman" panose="02020603050405020304" pitchFamily="18" charset="0"/>
              </a:rPr>
              <a:t>CSV </a:t>
            </a:r>
            <a:r>
              <a:rPr lang="ru-RU" sz="2400" dirty="0" smtClean="0">
                <a:latin typeface="IBM Plex Sans regular"/>
                <a:cs typeface="Times New Roman" panose="02020603050405020304" pitchFamily="18" charset="0"/>
              </a:rPr>
              <a:t>файл для представления данных в удобочитаемый формат.</a:t>
            </a:r>
          </a:p>
          <a:p>
            <a:pPr marR="8377" indent="534988"/>
            <a:r>
              <a:rPr lang="ru-RU" sz="2400" dirty="0" smtClean="0">
                <a:latin typeface="IBM Plex Sans regular"/>
                <a:cs typeface="Times New Roman" panose="02020603050405020304" pitchFamily="18" charset="0"/>
              </a:rPr>
              <a:t>Основные параметры эксплуатации нефтяной скважины:</a:t>
            </a:r>
            <a:endParaRPr lang="ru-RU" sz="1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a16="http://schemas.microsoft.com/office/drawing/2014/main" xmlns="" id="{651800DA-7DA4-6A63-EA59-0974636CB53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502400" y="1159200"/>
            <a:ext cx="2556000" cy="598834"/>
          </a:xfrm>
          <a:prstGeom prst="rect">
            <a:avLst/>
          </a:prstGeom>
        </p:spPr>
      </p:pic>
      <p:pic>
        <p:nvPicPr>
          <p:cNvPr id="1036" name="Picture 12"/>
          <p:cNvPicPr>
            <a:picLocks noChangeAspect="1" noChangeArrowheads="1"/>
          </p:cNvPicPr>
          <p:nvPr/>
        </p:nvPicPr>
        <p:blipFill>
          <a:blip r:embed="rId4" cstate="print"/>
          <a:srcRect/>
          <a:stretch>
            <a:fillRect/>
          </a:stretch>
        </p:blipFill>
        <p:spPr bwMode="auto">
          <a:xfrm>
            <a:off x="450850" y="4968875"/>
            <a:ext cx="19248761" cy="5943600"/>
          </a:xfrm>
          <a:prstGeom prst="rect">
            <a:avLst/>
          </a:prstGeom>
          <a:noFill/>
          <a:ln w="9525">
            <a:noFill/>
            <a:miter lim="800000"/>
            <a:headEnd/>
            <a:tailEnd/>
          </a:ln>
        </p:spPr>
      </p:pic>
    </p:spTree>
    <p:extLst>
      <p:ext uri="{BB962C8B-B14F-4D97-AF65-F5344CB8AC3E}">
        <p14:creationId xmlns:p14="http://schemas.microsoft.com/office/powerpoint/2010/main" xmlns="" val="1304338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xmlns="" id="{8EC10AF2-4779-4BEA-B303-B6B4873C11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2359"/>
            <a:ext cx="20104100" cy="11304631"/>
          </a:xfrm>
          <a:prstGeom prst="rect">
            <a:avLst/>
          </a:prstGeom>
        </p:spPr>
      </p:pic>
      <p:sp>
        <p:nvSpPr>
          <p:cNvPr id="11" name="object 4">
            <a:extLst>
              <a:ext uri="{FF2B5EF4-FFF2-40B4-BE49-F238E27FC236}">
                <a16:creationId xmlns:a16="http://schemas.microsoft.com/office/drawing/2014/main" xmlns=""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Исследовательский анализ данных</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a16="http://schemas.microsoft.com/office/drawing/2014/main" xmlns="" id="{92C88FE5-21D1-48F3-BA42-62CAAB8CE265}"/>
              </a:ext>
            </a:extLst>
          </p:cNvPr>
          <p:cNvSpPr txBox="1"/>
          <p:nvPr/>
        </p:nvSpPr>
        <p:spPr>
          <a:xfrm>
            <a:off x="831850" y="2073275"/>
            <a:ext cx="18364200" cy="1497417"/>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Произведена подготовка данных в плане заполнения пустых значений – наиболее встречающимися значениями. Перевод категориальных данных в числовые. Изменены типы данных в необходимые числовые. Слияние данных по известным датам из двух </a:t>
            </a:r>
            <a:r>
              <a:rPr lang="ru-RU" sz="2400" dirty="0" err="1" smtClean="0">
                <a:latin typeface="IBM Plex Sans regular"/>
                <a:cs typeface="Times New Roman" panose="02020603050405020304" pitchFamily="18" charset="0"/>
              </a:rPr>
              <a:t>датасетов</a:t>
            </a:r>
            <a:r>
              <a:rPr lang="ru-RU" sz="2400" dirty="0" smtClean="0">
                <a:latin typeface="IBM Plex Sans regular"/>
                <a:cs typeface="Times New Roman" panose="02020603050405020304" pitchFamily="18" charset="0"/>
              </a:rPr>
              <a:t>. Произведено удаление ненужных столбцов (типа идентификаторов и ссылочных данных).</a:t>
            </a:r>
          </a:p>
          <a:p>
            <a:pPr marR="8377" indent="534988" algn="just"/>
            <a:r>
              <a:rPr lang="ru-RU" sz="2400" dirty="0" smtClean="0">
                <a:latin typeface="IBM Plex Sans regular"/>
                <a:cs typeface="Times New Roman" panose="02020603050405020304" pitchFamily="18" charset="0"/>
              </a:rPr>
              <a:t>Итоговый объединенный </a:t>
            </a:r>
            <a:r>
              <a:rPr lang="ru-RU" sz="2400" dirty="0" err="1" smtClean="0">
                <a:latin typeface="IBM Plex Sans regular"/>
                <a:cs typeface="Times New Roman" panose="02020603050405020304" pitchFamily="18" charset="0"/>
              </a:rPr>
              <a:t>датасет</a:t>
            </a:r>
            <a:r>
              <a:rPr lang="ru-RU" sz="2400" dirty="0" smtClean="0">
                <a:latin typeface="IBM Plex Sans regular"/>
                <a:cs typeface="Times New Roman" panose="02020603050405020304" pitchFamily="18" charset="0"/>
              </a:rPr>
              <a:t>:</a:t>
            </a:r>
            <a:endParaRPr lang="ru-RU" sz="1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a16="http://schemas.microsoft.com/office/drawing/2014/main" xmlns="" id="{651800DA-7DA4-6A63-EA59-0974636CB53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502400" y="1159200"/>
            <a:ext cx="2556000" cy="598834"/>
          </a:xfrm>
          <a:prstGeom prst="rect">
            <a:avLst/>
          </a:prstGeom>
        </p:spPr>
      </p:pic>
      <p:pic>
        <p:nvPicPr>
          <p:cNvPr id="2050" name="Picture 2"/>
          <p:cNvPicPr>
            <a:picLocks noChangeAspect="1" noChangeArrowheads="1"/>
          </p:cNvPicPr>
          <p:nvPr/>
        </p:nvPicPr>
        <p:blipFill>
          <a:blip r:embed="rId4" cstate="print"/>
          <a:srcRect/>
          <a:stretch>
            <a:fillRect/>
          </a:stretch>
        </p:blipFill>
        <p:spPr bwMode="auto">
          <a:xfrm>
            <a:off x="603250" y="4359275"/>
            <a:ext cx="18942241" cy="5229225"/>
          </a:xfrm>
          <a:prstGeom prst="rect">
            <a:avLst/>
          </a:prstGeom>
          <a:noFill/>
          <a:ln w="9525">
            <a:noFill/>
            <a:miter lim="800000"/>
            <a:headEnd/>
            <a:tailEnd/>
          </a:ln>
        </p:spPr>
      </p:pic>
    </p:spTree>
    <p:extLst>
      <p:ext uri="{BB962C8B-B14F-4D97-AF65-F5344CB8AC3E}">
        <p14:creationId xmlns:p14="http://schemas.microsoft.com/office/powerpoint/2010/main" xmlns="" val="1304338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xmlns="" id="{8EC10AF2-4779-4BEA-B303-B6B4873C11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2359"/>
            <a:ext cx="20104100" cy="11304631"/>
          </a:xfrm>
          <a:prstGeom prst="rect">
            <a:avLst/>
          </a:prstGeom>
        </p:spPr>
      </p:pic>
      <p:sp>
        <p:nvSpPr>
          <p:cNvPr id="11" name="object 4">
            <a:extLst>
              <a:ext uri="{FF2B5EF4-FFF2-40B4-BE49-F238E27FC236}">
                <a16:creationId xmlns:a16="http://schemas.microsoft.com/office/drawing/2014/main" xmlns=""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Исследовательский анализ данных</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a16="http://schemas.microsoft.com/office/drawing/2014/main" xmlns="" id="{92C88FE5-21D1-48F3-BA42-62CAAB8CE265}"/>
              </a:ext>
            </a:extLst>
          </p:cNvPr>
          <p:cNvSpPr txBox="1"/>
          <p:nvPr/>
        </p:nvSpPr>
        <p:spPr>
          <a:xfrm>
            <a:off x="831850" y="2073275"/>
            <a:ext cx="18364200" cy="758753"/>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Произведен расчет коэффициентов корреляции для всех столбцов (не связаны ли между собой какие-либо атрибуты). Отсечена корреляция менее 10%:</a:t>
            </a:r>
            <a:endParaRPr lang="ru-RU" sz="1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a16="http://schemas.microsoft.com/office/drawing/2014/main" xmlns="" id="{651800DA-7DA4-6A63-EA59-0974636CB53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502400" y="1159200"/>
            <a:ext cx="2556000" cy="598834"/>
          </a:xfrm>
          <a:prstGeom prst="rect">
            <a:avLst/>
          </a:prstGeom>
        </p:spPr>
      </p:pic>
      <p:pic>
        <p:nvPicPr>
          <p:cNvPr id="3074" name="Picture 2"/>
          <p:cNvPicPr>
            <a:picLocks noChangeAspect="1" noChangeArrowheads="1"/>
          </p:cNvPicPr>
          <p:nvPr/>
        </p:nvPicPr>
        <p:blipFill>
          <a:blip r:embed="rId4" cstate="print"/>
          <a:srcRect/>
          <a:stretch>
            <a:fillRect/>
          </a:stretch>
        </p:blipFill>
        <p:spPr bwMode="auto">
          <a:xfrm>
            <a:off x="755650" y="2911475"/>
            <a:ext cx="18605518" cy="8193141"/>
          </a:xfrm>
          <a:prstGeom prst="rect">
            <a:avLst/>
          </a:prstGeom>
          <a:noFill/>
          <a:ln w="9525">
            <a:noFill/>
            <a:miter lim="800000"/>
            <a:headEnd/>
            <a:tailEnd/>
          </a:ln>
        </p:spPr>
      </p:pic>
    </p:spTree>
    <p:extLst>
      <p:ext uri="{BB962C8B-B14F-4D97-AF65-F5344CB8AC3E}">
        <p14:creationId xmlns:p14="http://schemas.microsoft.com/office/powerpoint/2010/main" xmlns="" val="1304338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xmlns="" id="{8EC10AF2-4779-4BEA-B303-B6B4873C11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2359"/>
            <a:ext cx="20104100" cy="11304631"/>
          </a:xfrm>
          <a:prstGeom prst="rect">
            <a:avLst/>
          </a:prstGeom>
        </p:spPr>
      </p:pic>
      <p:sp>
        <p:nvSpPr>
          <p:cNvPr id="11" name="object 4">
            <a:extLst>
              <a:ext uri="{FF2B5EF4-FFF2-40B4-BE49-F238E27FC236}">
                <a16:creationId xmlns:a16="http://schemas.microsoft.com/office/drawing/2014/main" xmlns=""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Исследовательский анализ данных</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a16="http://schemas.microsoft.com/office/drawing/2014/main" xmlns="" id="{92C88FE5-21D1-48F3-BA42-62CAAB8CE265}"/>
              </a:ext>
            </a:extLst>
          </p:cNvPr>
          <p:cNvSpPr txBox="1"/>
          <p:nvPr/>
        </p:nvSpPr>
        <p:spPr>
          <a:xfrm>
            <a:off x="831850" y="2073275"/>
            <a:ext cx="18364200" cy="38942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Собраны пары с высокой корреляцией:</a:t>
            </a:r>
            <a:endParaRPr lang="ru-RU" sz="1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a16="http://schemas.microsoft.com/office/drawing/2014/main" xmlns="" id="{651800DA-7DA4-6A63-EA59-0974636CB53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502400" y="1159200"/>
            <a:ext cx="2556000" cy="598834"/>
          </a:xfrm>
          <a:prstGeom prst="rect">
            <a:avLst/>
          </a:prstGeom>
        </p:spPr>
      </p:pic>
      <p:pic>
        <p:nvPicPr>
          <p:cNvPr id="4098" name="Picture 2"/>
          <p:cNvPicPr>
            <a:picLocks noChangeAspect="1" noChangeArrowheads="1"/>
          </p:cNvPicPr>
          <p:nvPr/>
        </p:nvPicPr>
        <p:blipFill>
          <a:blip r:embed="rId4" cstate="print"/>
          <a:srcRect/>
          <a:stretch>
            <a:fillRect/>
          </a:stretch>
        </p:blipFill>
        <p:spPr bwMode="auto">
          <a:xfrm>
            <a:off x="5556250" y="2759075"/>
            <a:ext cx="8274043" cy="8179460"/>
          </a:xfrm>
          <a:prstGeom prst="rect">
            <a:avLst/>
          </a:prstGeom>
          <a:noFill/>
          <a:ln w="9525">
            <a:noFill/>
            <a:miter lim="800000"/>
            <a:headEnd/>
            <a:tailEnd/>
          </a:ln>
        </p:spPr>
      </p:pic>
    </p:spTree>
    <p:extLst>
      <p:ext uri="{BB962C8B-B14F-4D97-AF65-F5344CB8AC3E}">
        <p14:creationId xmlns:p14="http://schemas.microsoft.com/office/powerpoint/2010/main" xmlns="" val="1304338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xmlns="" id="{8EC10AF2-4779-4BEA-B303-B6B4873C11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2359"/>
            <a:ext cx="20104100" cy="11304631"/>
          </a:xfrm>
          <a:prstGeom prst="rect">
            <a:avLst/>
          </a:prstGeom>
        </p:spPr>
      </p:pic>
      <p:sp>
        <p:nvSpPr>
          <p:cNvPr id="11" name="object 4">
            <a:extLst>
              <a:ext uri="{FF2B5EF4-FFF2-40B4-BE49-F238E27FC236}">
                <a16:creationId xmlns:a16="http://schemas.microsoft.com/office/drawing/2014/main" xmlns=""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Запуск базовых моделей машинного обучения</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a16="http://schemas.microsoft.com/office/drawing/2014/main" xmlns="" id="{92C88FE5-21D1-48F3-BA42-62CAAB8CE265}"/>
              </a:ext>
            </a:extLst>
          </p:cNvPr>
          <p:cNvSpPr txBox="1"/>
          <p:nvPr/>
        </p:nvSpPr>
        <p:spPr>
          <a:xfrm>
            <a:off x="831850" y="2073275"/>
            <a:ext cx="18364200" cy="758753"/>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Произведено разделение данных на X (экзогенные переменные, т.е. регрессоры или независимые) и </a:t>
            </a:r>
            <a:r>
              <a:rPr lang="ru-RU" sz="2400" dirty="0" err="1" smtClean="0">
                <a:latin typeface="IBM Plex Sans regular"/>
                <a:cs typeface="Times New Roman" panose="02020603050405020304" pitchFamily="18" charset="0"/>
              </a:rPr>
              <a:t>y</a:t>
            </a:r>
            <a:r>
              <a:rPr lang="ru-RU" sz="2400" dirty="0" smtClean="0">
                <a:latin typeface="IBM Plex Sans regular"/>
                <a:cs typeface="Times New Roman" panose="02020603050405020304" pitchFamily="18" charset="0"/>
              </a:rPr>
              <a:t> (эндогенные переменные или зависимые) и </a:t>
            </a:r>
            <a:r>
              <a:rPr lang="ru-RU" sz="2400" dirty="0" err="1" smtClean="0">
                <a:latin typeface="IBM Plex Sans regular"/>
                <a:cs typeface="Times New Roman" panose="02020603050405020304" pitchFamily="18" charset="0"/>
              </a:rPr>
              <a:t>нормализция</a:t>
            </a:r>
            <a:r>
              <a:rPr lang="ru-RU" sz="2400" dirty="0" smtClean="0">
                <a:latin typeface="IBM Plex Sans regular"/>
                <a:cs typeface="Times New Roman" panose="02020603050405020304" pitchFamily="18" charset="0"/>
              </a:rPr>
              <a:t> данных:</a:t>
            </a:r>
            <a:endParaRPr lang="ru-RU" sz="1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a16="http://schemas.microsoft.com/office/drawing/2014/main" xmlns="" id="{651800DA-7DA4-6A63-EA59-0974636CB53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502400" y="1159200"/>
            <a:ext cx="2556000" cy="598834"/>
          </a:xfrm>
          <a:prstGeom prst="rect">
            <a:avLst/>
          </a:prstGeom>
        </p:spPr>
      </p:pic>
      <p:pic>
        <p:nvPicPr>
          <p:cNvPr id="5122" name="Picture 2"/>
          <p:cNvPicPr>
            <a:picLocks noChangeAspect="1" noChangeArrowheads="1"/>
          </p:cNvPicPr>
          <p:nvPr/>
        </p:nvPicPr>
        <p:blipFill>
          <a:blip r:embed="rId4" cstate="print"/>
          <a:srcRect r="64294" b="23053"/>
          <a:stretch>
            <a:fillRect/>
          </a:stretch>
        </p:blipFill>
        <p:spPr bwMode="auto">
          <a:xfrm>
            <a:off x="298450" y="3978274"/>
            <a:ext cx="3886200" cy="5564331"/>
          </a:xfrm>
          <a:prstGeom prst="rect">
            <a:avLst/>
          </a:prstGeom>
          <a:noFill/>
          <a:ln w="9525">
            <a:noFill/>
            <a:miter lim="800000"/>
            <a:headEnd/>
            <a:tailEnd/>
          </a:ln>
        </p:spPr>
      </p:pic>
      <p:pic>
        <p:nvPicPr>
          <p:cNvPr id="5123" name="Picture 3"/>
          <p:cNvPicPr>
            <a:picLocks noChangeAspect="1" noChangeArrowheads="1"/>
          </p:cNvPicPr>
          <p:nvPr/>
        </p:nvPicPr>
        <p:blipFill>
          <a:blip r:embed="rId5" cstate="print"/>
          <a:srcRect/>
          <a:stretch>
            <a:fillRect/>
          </a:stretch>
        </p:blipFill>
        <p:spPr bwMode="auto">
          <a:xfrm>
            <a:off x="4337050" y="3978275"/>
            <a:ext cx="15400337" cy="5587228"/>
          </a:xfrm>
          <a:prstGeom prst="rect">
            <a:avLst/>
          </a:prstGeom>
          <a:noFill/>
          <a:ln w="9525">
            <a:noFill/>
            <a:miter lim="800000"/>
            <a:headEnd/>
            <a:tailEnd/>
          </a:ln>
        </p:spPr>
      </p:pic>
    </p:spTree>
    <p:extLst>
      <p:ext uri="{BB962C8B-B14F-4D97-AF65-F5344CB8AC3E}">
        <p14:creationId xmlns:p14="http://schemas.microsoft.com/office/powerpoint/2010/main" xmlns="" val="13043388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cstate="print"/>
          <a:stretch>
            <a:fillRect t="-105899" b="-27301"/>
          </a:stretch>
        </a:blipFill>
      </a:spPr>
      <a:bodyPr wrap="square" lIns="0" tIns="0" rIns="0" bIns="0" rtlCol="0"/>
      <a:lstStyle>
        <a:defPPr algn="l">
          <a:defRPr/>
        </a:defPPr>
      </a:lstStyle>
    </a:spDef>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6329</TotalTime>
  <Words>905</Words>
  <Application>Microsoft Office PowerPoint</Application>
  <PresentationFormat>Произвольный</PresentationFormat>
  <Paragraphs>95</Paragraphs>
  <Slides>23</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23</vt:i4>
      </vt:variant>
    </vt:vector>
  </HeadingPairs>
  <TitlesOfParts>
    <vt:vector size="24" baseType="lpstr">
      <vt:lpstr>Office Theme</vt:lpstr>
      <vt:lpstr>Слайд 1</vt:lpstr>
      <vt:lpstr>Слайд 2</vt:lpstr>
      <vt:lpstr>Слайд 3</vt:lpstr>
      <vt:lpstr>Слайд 4</vt:lpstr>
      <vt:lpstr>Слайд 5</vt:lpstr>
      <vt:lpstr>Слайд 6</vt:lpstr>
      <vt:lpstr>Слайд 7</vt:lpstr>
      <vt:lpstr>Слайд 8</vt:lpstr>
      <vt:lpstr>Слайд 9</vt:lpstr>
      <vt:lpstr>Слайд 10</vt:lpstr>
      <vt:lpstr>Слайд 11</vt:lpstr>
      <vt:lpstr>Слайд 12</vt:lpstr>
      <vt:lpstr>Слайд 13</vt:lpstr>
      <vt:lpstr>Слайд 14</vt:lpstr>
      <vt:lpstr>Слайд 15</vt:lpstr>
      <vt:lpstr>Слайд 16</vt:lpstr>
      <vt:lpstr>Слайд 17</vt:lpstr>
      <vt:lpstr>Слайд 18</vt:lpstr>
      <vt:lpstr>Слайд 19</vt:lpstr>
      <vt:lpstr>Слайд 20</vt:lpstr>
      <vt:lpstr>Слайд 21</vt:lpstr>
      <vt:lpstr>Слайд 22</vt:lpstr>
      <vt:lpstr>Слайд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Создание новых и перспективных робототехнических решений на базе Университета Иннополис</dc:title>
  <dc:creator>Александр Климчик</dc:creator>
  <cp:lastModifiedBy>Сорокин М.Е.</cp:lastModifiedBy>
  <cp:revision>366</cp:revision>
  <dcterms:created xsi:type="dcterms:W3CDTF">2018-10-03T13:56:53Z</dcterms:created>
  <dcterms:modified xsi:type="dcterms:W3CDTF">2023-11-20T09:41:59Z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2018-10-03T00:00:00Z</vt:filetime>
  </property>
  <property fmtid="{D5CDD505-2E9C-101B-9397-08002B2CF9AE}" pid="3" name="Creator">
    <vt:lpwstr>Adobe Illustrator CC 22.1 (Windows)</vt:lpwstr>
  </property>
  <property fmtid="{D5CDD505-2E9C-101B-9397-08002B2CF9AE}" pid="4" name="LastSaved">
    <vt:filetime>2018-10-03T00:00:00Z</vt:filetime>
  </property>
</Properties>
</file>